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321" r:id="rId3"/>
    <p:sldId id="266" r:id="rId4"/>
    <p:sldId id="261" r:id="rId5"/>
    <p:sldId id="267" r:id="rId6"/>
    <p:sldId id="268" r:id="rId7"/>
    <p:sldId id="269" r:id="rId8"/>
    <p:sldId id="272" r:id="rId9"/>
    <p:sldId id="271" r:id="rId10"/>
    <p:sldId id="257" r:id="rId11"/>
    <p:sldId id="273" r:id="rId12"/>
    <p:sldId id="320" r:id="rId13"/>
    <p:sldId id="3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B4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7CFA8-04A9-4D45-909B-D5381D19B62E}" v="494" dt="2025-02-26T14:42:13.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Warom" userId="b8134005-8dc0-40ef-8d80-56834f818ec3" providerId="ADAL" clId="{BA27CFA8-04A9-4D45-909B-D5381D19B62E}"/>
    <pc:docChg chg="undo custSel addSld delSld modSld sldOrd">
      <pc:chgData name="Carl Warom" userId="b8134005-8dc0-40ef-8d80-56834f818ec3" providerId="ADAL" clId="{BA27CFA8-04A9-4D45-909B-D5381D19B62E}" dt="2025-02-27T11:02:07.668" v="5359" actId="20577"/>
      <pc:docMkLst>
        <pc:docMk/>
      </pc:docMkLst>
      <pc:sldChg chg="modSp mod">
        <pc:chgData name="Carl Warom" userId="b8134005-8dc0-40ef-8d80-56834f818ec3" providerId="ADAL" clId="{BA27CFA8-04A9-4D45-909B-D5381D19B62E}" dt="2025-02-24T14:55:04.266" v="58" actId="20577"/>
        <pc:sldMkLst>
          <pc:docMk/>
          <pc:sldMk cId="2527041615" sldId="257"/>
        </pc:sldMkLst>
        <pc:spChg chg="mod">
          <ac:chgData name="Carl Warom" userId="b8134005-8dc0-40ef-8d80-56834f818ec3" providerId="ADAL" clId="{BA27CFA8-04A9-4D45-909B-D5381D19B62E}" dt="2025-02-24T14:55:04.266" v="58" actId="20577"/>
          <ac:spMkLst>
            <pc:docMk/>
            <pc:sldMk cId="2527041615" sldId="257"/>
            <ac:spMk id="21" creationId="{BF4D7D6E-1F31-385F-A3BA-38657D693F81}"/>
          </ac:spMkLst>
        </pc:spChg>
        <pc:spChg chg="mod">
          <ac:chgData name="Carl Warom" userId="b8134005-8dc0-40ef-8d80-56834f818ec3" providerId="ADAL" clId="{BA27CFA8-04A9-4D45-909B-D5381D19B62E}" dt="2025-02-24T14:54:34.240" v="49" actId="113"/>
          <ac:spMkLst>
            <pc:docMk/>
            <pc:sldMk cId="2527041615" sldId="257"/>
            <ac:spMk id="22" creationId="{57614DE0-64AD-28FE-32AB-BEAEEC264DED}"/>
          </ac:spMkLst>
        </pc:spChg>
      </pc:sldChg>
      <pc:sldChg chg="modSp mod">
        <pc:chgData name="Carl Warom" userId="b8134005-8dc0-40ef-8d80-56834f818ec3" providerId="ADAL" clId="{BA27CFA8-04A9-4D45-909B-D5381D19B62E}" dt="2025-02-24T16:49:50.579" v="214" actId="20577"/>
        <pc:sldMkLst>
          <pc:docMk/>
          <pc:sldMk cId="3302544417" sldId="261"/>
        </pc:sldMkLst>
        <pc:spChg chg="mod">
          <ac:chgData name="Carl Warom" userId="b8134005-8dc0-40ef-8d80-56834f818ec3" providerId="ADAL" clId="{BA27CFA8-04A9-4D45-909B-D5381D19B62E}" dt="2025-02-24T16:49:50.579" v="214" actId="20577"/>
          <ac:spMkLst>
            <pc:docMk/>
            <pc:sldMk cId="3302544417" sldId="261"/>
            <ac:spMk id="161" creationId="{9FD04D82-F17D-A9FF-1B45-42DB09FED505}"/>
          </ac:spMkLst>
        </pc:spChg>
      </pc:sldChg>
      <pc:sldChg chg="modSp mod">
        <pc:chgData name="Carl Warom" userId="b8134005-8dc0-40ef-8d80-56834f818ec3" providerId="ADAL" clId="{BA27CFA8-04A9-4D45-909B-D5381D19B62E}" dt="2025-02-24T16:49:27.484" v="202" actId="113"/>
        <pc:sldMkLst>
          <pc:docMk/>
          <pc:sldMk cId="1391370294" sldId="266"/>
        </pc:sldMkLst>
        <pc:spChg chg="mod">
          <ac:chgData name="Carl Warom" userId="b8134005-8dc0-40ef-8d80-56834f818ec3" providerId="ADAL" clId="{BA27CFA8-04A9-4D45-909B-D5381D19B62E}" dt="2025-02-24T16:48:22.480" v="200" actId="1035"/>
          <ac:spMkLst>
            <pc:docMk/>
            <pc:sldMk cId="1391370294" sldId="266"/>
            <ac:spMk id="9" creationId="{A1325296-7A2E-87A4-5E9A-C94451A11172}"/>
          </ac:spMkLst>
        </pc:spChg>
        <pc:spChg chg="mod">
          <ac:chgData name="Carl Warom" userId="b8134005-8dc0-40ef-8d80-56834f818ec3" providerId="ADAL" clId="{BA27CFA8-04A9-4D45-909B-D5381D19B62E}" dt="2025-02-24T16:48:22.480" v="200" actId="1035"/>
          <ac:spMkLst>
            <pc:docMk/>
            <pc:sldMk cId="1391370294" sldId="266"/>
            <ac:spMk id="10" creationId="{898CF473-4558-7BD7-BAC2-AE067AE1CE5D}"/>
          </ac:spMkLst>
        </pc:spChg>
        <pc:spChg chg="mod">
          <ac:chgData name="Carl Warom" userId="b8134005-8dc0-40ef-8d80-56834f818ec3" providerId="ADAL" clId="{BA27CFA8-04A9-4D45-909B-D5381D19B62E}" dt="2025-02-24T16:48:22.480" v="200" actId="1035"/>
          <ac:spMkLst>
            <pc:docMk/>
            <pc:sldMk cId="1391370294" sldId="266"/>
            <ac:spMk id="11" creationId="{79D94861-358A-E675-0BAC-2F5D698B6E6D}"/>
          </ac:spMkLst>
        </pc:spChg>
        <pc:spChg chg="mod">
          <ac:chgData name="Carl Warom" userId="b8134005-8dc0-40ef-8d80-56834f818ec3" providerId="ADAL" clId="{BA27CFA8-04A9-4D45-909B-D5381D19B62E}" dt="2025-02-24T16:49:27.484" v="202" actId="113"/>
          <ac:spMkLst>
            <pc:docMk/>
            <pc:sldMk cId="1391370294" sldId="266"/>
            <ac:spMk id="21" creationId="{32E6348C-ED43-4EBE-3C3C-158D506C2282}"/>
          </ac:spMkLst>
        </pc:spChg>
        <pc:spChg chg="mod">
          <ac:chgData name="Carl Warom" userId="b8134005-8dc0-40ef-8d80-56834f818ec3" providerId="ADAL" clId="{BA27CFA8-04A9-4D45-909B-D5381D19B62E}" dt="2025-02-24T16:48:22.480" v="200" actId="1035"/>
          <ac:spMkLst>
            <pc:docMk/>
            <pc:sldMk cId="1391370294" sldId="266"/>
            <ac:spMk id="22" creationId="{F793FC9B-F69C-2CB4-B7E2-C2E4EEBB17AD}"/>
          </ac:spMkLst>
        </pc:spChg>
        <pc:spChg chg="mod">
          <ac:chgData name="Carl Warom" userId="b8134005-8dc0-40ef-8d80-56834f818ec3" providerId="ADAL" clId="{BA27CFA8-04A9-4D45-909B-D5381D19B62E}" dt="2025-02-24T16:48:22.480" v="200" actId="1035"/>
          <ac:spMkLst>
            <pc:docMk/>
            <pc:sldMk cId="1391370294" sldId="266"/>
            <ac:spMk id="107" creationId="{B4D4ECF5-7269-3EAE-E3EA-7C9C4620697E}"/>
          </ac:spMkLst>
        </pc:spChg>
        <pc:spChg chg="mod">
          <ac:chgData name="Carl Warom" userId="b8134005-8dc0-40ef-8d80-56834f818ec3" providerId="ADAL" clId="{BA27CFA8-04A9-4D45-909B-D5381D19B62E}" dt="2025-02-24T16:48:22.480" v="200" actId="1035"/>
          <ac:spMkLst>
            <pc:docMk/>
            <pc:sldMk cId="1391370294" sldId="266"/>
            <ac:spMk id="108" creationId="{A7359DFA-0483-73D7-E3C0-B9396412C472}"/>
          </ac:spMkLst>
        </pc:spChg>
        <pc:spChg chg="mod">
          <ac:chgData name="Carl Warom" userId="b8134005-8dc0-40ef-8d80-56834f818ec3" providerId="ADAL" clId="{BA27CFA8-04A9-4D45-909B-D5381D19B62E}" dt="2025-02-24T16:48:22.480" v="200" actId="1035"/>
          <ac:spMkLst>
            <pc:docMk/>
            <pc:sldMk cId="1391370294" sldId="266"/>
            <ac:spMk id="109" creationId="{1F4DCC92-176B-6087-2689-57DA4C570685}"/>
          </ac:spMkLst>
        </pc:spChg>
        <pc:spChg chg="mod">
          <ac:chgData name="Carl Warom" userId="b8134005-8dc0-40ef-8d80-56834f818ec3" providerId="ADAL" clId="{BA27CFA8-04A9-4D45-909B-D5381D19B62E}" dt="2025-02-24T16:48:22.480" v="200" actId="1035"/>
          <ac:spMkLst>
            <pc:docMk/>
            <pc:sldMk cId="1391370294" sldId="266"/>
            <ac:spMk id="158" creationId="{C65108CF-DC58-FABD-CF59-423ADC70BF72}"/>
          </ac:spMkLst>
        </pc:spChg>
      </pc:sldChg>
      <pc:sldChg chg="modSp mod">
        <pc:chgData name="Carl Warom" userId="b8134005-8dc0-40ef-8d80-56834f818ec3" providerId="ADAL" clId="{BA27CFA8-04A9-4D45-909B-D5381D19B62E}" dt="2025-02-24T16:52:20.960" v="220" actId="20577"/>
        <pc:sldMkLst>
          <pc:docMk/>
          <pc:sldMk cId="378522757" sldId="267"/>
        </pc:sldMkLst>
        <pc:spChg chg="mod">
          <ac:chgData name="Carl Warom" userId="b8134005-8dc0-40ef-8d80-56834f818ec3" providerId="ADAL" clId="{BA27CFA8-04A9-4D45-909B-D5381D19B62E}" dt="2025-02-24T15:01:11.167" v="122" actId="20577"/>
          <ac:spMkLst>
            <pc:docMk/>
            <pc:sldMk cId="378522757" sldId="267"/>
            <ac:spMk id="7" creationId="{200838B2-1A27-8DFF-1645-2FEAEB2CADEB}"/>
          </ac:spMkLst>
        </pc:spChg>
        <pc:spChg chg="mod">
          <ac:chgData name="Carl Warom" userId="b8134005-8dc0-40ef-8d80-56834f818ec3" providerId="ADAL" clId="{BA27CFA8-04A9-4D45-909B-D5381D19B62E}" dt="2025-02-24T16:51:39.256" v="217" actId="20577"/>
          <ac:spMkLst>
            <pc:docMk/>
            <pc:sldMk cId="378522757" sldId="267"/>
            <ac:spMk id="23" creationId="{35B677F1-CD2F-C9FE-E8E4-97C908FE8BE7}"/>
          </ac:spMkLst>
        </pc:spChg>
        <pc:spChg chg="mod">
          <ac:chgData name="Carl Warom" userId="b8134005-8dc0-40ef-8d80-56834f818ec3" providerId="ADAL" clId="{BA27CFA8-04A9-4D45-909B-D5381D19B62E}" dt="2025-02-24T16:52:06.590" v="218" actId="20577"/>
          <ac:spMkLst>
            <pc:docMk/>
            <pc:sldMk cId="378522757" sldId="267"/>
            <ac:spMk id="133" creationId="{F86232E4-BC55-A415-1C6B-33161C3F1ED1}"/>
          </ac:spMkLst>
        </pc:spChg>
        <pc:spChg chg="mod">
          <ac:chgData name="Carl Warom" userId="b8134005-8dc0-40ef-8d80-56834f818ec3" providerId="ADAL" clId="{BA27CFA8-04A9-4D45-909B-D5381D19B62E}" dt="2025-02-24T16:52:20.960" v="220" actId="20577"/>
          <ac:spMkLst>
            <pc:docMk/>
            <pc:sldMk cId="378522757" sldId="267"/>
            <ac:spMk id="134" creationId="{AC52AEF4-54BA-F9B9-389C-C517508D437C}"/>
          </ac:spMkLst>
        </pc:spChg>
      </pc:sldChg>
      <pc:sldChg chg="modSp mod">
        <pc:chgData name="Carl Warom" userId="b8134005-8dc0-40ef-8d80-56834f818ec3" providerId="ADAL" clId="{BA27CFA8-04A9-4D45-909B-D5381D19B62E}" dt="2025-02-24T16:54:33.438" v="228" actId="20577"/>
        <pc:sldMkLst>
          <pc:docMk/>
          <pc:sldMk cId="932473440" sldId="268"/>
        </pc:sldMkLst>
        <pc:spChg chg="mod">
          <ac:chgData name="Carl Warom" userId="b8134005-8dc0-40ef-8d80-56834f818ec3" providerId="ADAL" clId="{BA27CFA8-04A9-4D45-909B-D5381D19B62E}" dt="2025-02-24T16:53:25.037" v="225" actId="20577"/>
          <ac:spMkLst>
            <pc:docMk/>
            <pc:sldMk cId="932473440" sldId="268"/>
            <ac:spMk id="11" creationId="{D873ACC4-219E-CCA1-C7F6-A703C0A36417}"/>
          </ac:spMkLst>
        </pc:spChg>
        <pc:spChg chg="mod">
          <ac:chgData name="Carl Warom" userId="b8134005-8dc0-40ef-8d80-56834f818ec3" providerId="ADAL" clId="{BA27CFA8-04A9-4D45-909B-D5381D19B62E}" dt="2025-02-24T16:52:49.465" v="221" actId="20577"/>
          <ac:spMkLst>
            <pc:docMk/>
            <pc:sldMk cId="932473440" sldId="268"/>
            <ac:spMk id="14" creationId="{93567AE7-A3BC-DA37-C36B-68E20655E407}"/>
          </ac:spMkLst>
        </pc:spChg>
        <pc:spChg chg="mod">
          <ac:chgData name="Carl Warom" userId="b8134005-8dc0-40ef-8d80-56834f818ec3" providerId="ADAL" clId="{BA27CFA8-04A9-4D45-909B-D5381D19B62E}" dt="2025-02-24T16:54:33.438" v="228" actId="20577"/>
          <ac:spMkLst>
            <pc:docMk/>
            <pc:sldMk cId="932473440" sldId="268"/>
            <ac:spMk id="25" creationId="{BAC7B669-C6E7-13A4-A027-96BE4C05FDF0}"/>
          </ac:spMkLst>
        </pc:spChg>
      </pc:sldChg>
      <pc:sldChg chg="modSp mod">
        <pc:chgData name="Carl Warom" userId="b8134005-8dc0-40ef-8d80-56834f818ec3" providerId="ADAL" clId="{BA27CFA8-04A9-4D45-909B-D5381D19B62E}" dt="2025-02-24T17:39:10.655" v="2387" actId="207"/>
        <pc:sldMkLst>
          <pc:docMk/>
          <pc:sldMk cId="2517238438" sldId="270"/>
        </pc:sldMkLst>
        <pc:spChg chg="mod">
          <ac:chgData name="Carl Warom" userId="b8134005-8dc0-40ef-8d80-56834f818ec3" providerId="ADAL" clId="{BA27CFA8-04A9-4D45-909B-D5381D19B62E}" dt="2025-02-24T17:39:10.655" v="2387" actId="207"/>
          <ac:spMkLst>
            <pc:docMk/>
            <pc:sldMk cId="2517238438" sldId="270"/>
            <ac:spMk id="4" creationId="{16279C3F-A27A-DA05-BBEB-E78372FBE7D3}"/>
          </ac:spMkLst>
        </pc:spChg>
      </pc:sldChg>
      <pc:sldChg chg="delSp modSp mod ord">
        <pc:chgData name="Carl Warom" userId="b8134005-8dc0-40ef-8d80-56834f818ec3" providerId="ADAL" clId="{BA27CFA8-04A9-4D45-909B-D5381D19B62E}" dt="2025-02-24T17:39:48.591" v="2390" actId="478"/>
        <pc:sldMkLst>
          <pc:docMk/>
          <pc:sldMk cId="956990587" sldId="271"/>
        </pc:sldMkLst>
        <pc:spChg chg="mod">
          <ac:chgData name="Carl Warom" userId="b8134005-8dc0-40ef-8d80-56834f818ec3" providerId="ADAL" clId="{BA27CFA8-04A9-4D45-909B-D5381D19B62E}" dt="2025-02-24T16:56:13.183" v="252" actId="20577"/>
          <ac:spMkLst>
            <pc:docMk/>
            <pc:sldMk cId="956990587" sldId="271"/>
            <ac:spMk id="2" creationId="{CB7F3107-63A9-4ED4-0D8A-688EAA4114DD}"/>
          </ac:spMkLst>
        </pc:spChg>
        <pc:spChg chg="mod">
          <ac:chgData name="Carl Warom" userId="b8134005-8dc0-40ef-8d80-56834f818ec3" providerId="ADAL" clId="{BA27CFA8-04A9-4D45-909B-D5381D19B62E}" dt="2025-02-24T16:56:26.544" v="260" actId="20577"/>
          <ac:spMkLst>
            <pc:docMk/>
            <pc:sldMk cId="956990587" sldId="271"/>
            <ac:spMk id="24" creationId="{12F30A86-1477-3E34-8ABE-E9E426F66B08}"/>
          </ac:spMkLst>
        </pc:spChg>
        <pc:spChg chg="mod">
          <ac:chgData name="Carl Warom" userId="b8134005-8dc0-40ef-8d80-56834f818ec3" providerId="ADAL" clId="{BA27CFA8-04A9-4D45-909B-D5381D19B62E}" dt="2025-02-24T17:04:17.795" v="288" actId="14100"/>
          <ac:spMkLst>
            <pc:docMk/>
            <pc:sldMk cId="956990587" sldId="271"/>
            <ac:spMk id="27" creationId="{79860302-F650-0145-FAF2-65C0F6283B6D}"/>
          </ac:spMkLst>
        </pc:spChg>
        <pc:spChg chg="mod">
          <ac:chgData name="Carl Warom" userId="b8134005-8dc0-40ef-8d80-56834f818ec3" providerId="ADAL" clId="{BA27CFA8-04A9-4D45-909B-D5381D19B62E}" dt="2025-02-24T16:57:17.181" v="262" actId="114"/>
          <ac:spMkLst>
            <pc:docMk/>
            <pc:sldMk cId="956990587" sldId="271"/>
            <ac:spMk id="31" creationId="{363052F7-942B-7302-D3C5-650687EE4564}"/>
          </ac:spMkLst>
        </pc:spChg>
      </pc:sldChg>
      <pc:sldChg chg="addSp delSp modSp mod">
        <pc:chgData name="Carl Warom" userId="b8134005-8dc0-40ef-8d80-56834f818ec3" providerId="ADAL" clId="{BA27CFA8-04A9-4D45-909B-D5381D19B62E}" dt="2025-02-24T17:39:50.739" v="2391" actId="478"/>
        <pc:sldMkLst>
          <pc:docMk/>
          <pc:sldMk cId="728148858" sldId="272"/>
        </pc:sldMkLst>
        <pc:spChg chg="mod">
          <ac:chgData name="Carl Warom" userId="b8134005-8dc0-40ef-8d80-56834f818ec3" providerId="ADAL" clId="{BA27CFA8-04A9-4D45-909B-D5381D19B62E}" dt="2025-02-24T16:55:53.980" v="248" actId="1035"/>
          <ac:spMkLst>
            <pc:docMk/>
            <pc:sldMk cId="728148858" sldId="272"/>
            <ac:spMk id="32" creationId="{1CDD7766-EE34-5403-7EE8-85EA85D931C9}"/>
          </ac:spMkLst>
        </pc:spChg>
        <pc:spChg chg="mod">
          <ac:chgData name="Carl Warom" userId="b8134005-8dc0-40ef-8d80-56834f818ec3" providerId="ADAL" clId="{BA27CFA8-04A9-4D45-909B-D5381D19B62E}" dt="2025-02-24T16:55:17.513" v="242" actId="20577"/>
          <ac:spMkLst>
            <pc:docMk/>
            <pc:sldMk cId="728148858" sldId="272"/>
            <ac:spMk id="33" creationId="{9F91CAF9-DD14-916A-E538-266210151F25}"/>
          </ac:spMkLst>
        </pc:spChg>
      </pc:sldChg>
      <pc:sldChg chg="modSp mod">
        <pc:chgData name="Carl Warom" userId="b8134005-8dc0-40ef-8d80-56834f818ec3" providerId="ADAL" clId="{BA27CFA8-04A9-4D45-909B-D5381D19B62E}" dt="2025-02-24T17:43:55.572" v="2431" actId="6549"/>
        <pc:sldMkLst>
          <pc:docMk/>
          <pc:sldMk cId="2287981372" sldId="273"/>
        </pc:sldMkLst>
        <pc:spChg chg="mod">
          <ac:chgData name="Carl Warom" userId="b8134005-8dc0-40ef-8d80-56834f818ec3" providerId="ADAL" clId="{BA27CFA8-04A9-4D45-909B-D5381D19B62E}" dt="2025-02-24T17:43:49.476" v="2427" actId="6549"/>
          <ac:spMkLst>
            <pc:docMk/>
            <pc:sldMk cId="2287981372" sldId="273"/>
            <ac:spMk id="9" creationId="{97B21BD8-D65A-56A8-2850-8290FE425974}"/>
          </ac:spMkLst>
        </pc:spChg>
        <pc:spChg chg="mod">
          <ac:chgData name="Carl Warom" userId="b8134005-8dc0-40ef-8d80-56834f818ec3" providerId="ADAL" clId="{BA27CFA8-04A9-4D45-909B-D5381D19B62E}" dt="2025-02-24T17:43:53.173" v="2429" actId="6549"/>
          <ac:spMkLst>
            <pc:docMk/>
            <pc:sldMk cId="2287981372" sldId="273"/>
            <ac:spMk id="13" creationId="{9CC5FD32-34EC-188C-D2D0-33FB84F303AE}"/>
          </ac:spMkLst>
        </pc:spChg>
        <pc:spChg chg="mod">
          <ac:chgData name="Carl Warom" userId="b8134005-8dc0-40ef-8d80-56834f818ec3" providerId="ADAL" clId="{BA27CFA8-04A9-4D45-909B-D5381D19B62E}" dt="2025-02-24T14:56:27.617" v="120" actId="20577"/>
          <ac:spMkLst>
            <pc:docMk/>
            <pc:sldMk cId="2287981372" sldId="273"/>
            <ac:spMk id="14" creationId="{ED9172AC-EDD9-5D2F-67C3-4E5AB5176A97}"/>
          </ac:spMkLst>
        </pc:spChg>
        <pc:spChg chg="mod">
          <ac:chgData name="Carl Warom" userId="b8134005-8dc0-40ef-8d80-56834f818ec3" providerId="ADAL" clId="{BA27CFA8-04A9-4D45-909B-D5381D19B62E}" dt="2025-02-24T17:43:55.572" v="2431" actId="6549"/>
          <ac:spMkLst>
            <pc:docMk/>
            <pc:sldMk cId="2287981372" sldId="273"/>
            <ac:spMk id="16" creationId="{5BE7DF5B-D5EE-AF6B-816F-53CB676DDB78}"/>
          </ac:spMkLst>
        </pc:spChg>
        <pc:spChg chg="mod">
          <ac:chgData name="Carl Warom" userId="b8134005-8dc0-40ef-8d80-56834f818ec3" providerId="ADAL" clId="{BA27CFA8-04A9-4D45-909B-D5381D19B62E}" dt="2025-02-24T16:59:18.047" v="264" actId="20577"/>
          <ac:spMkLst>
            <pc:docMk/>
            <pc:sldMk cId="2287981372" sldId="273"/>
            <ac:spMk id="25" creationId="{C2C4175D-7966-01F2-5193-ADD5411C0462}"/>
          </ac:spMkLst>
        </pc:spChg>
        <pc:grpChg chg="mod">
          <ac:chgData name="Carl Warom" userId="b8134005-8dc0-40ef-8d80-56834f818ec3" providerId="ADAL" clId="{BA27CFA8-04A9-4D45-909B-D5381D19B62E}" dt="2025-02-24T15:02:06.556" v="132" actId="1037"/>
          <ac:grpSpMkLst>
            <pc:docMk/>
            <pc:sldMk cId="2287981372" sldId="273"/>
            <ac:grpSpMk id="29" creationId="{BEE90FD1-08CB-50CA-9EC1-1775EE85B6C5}"/>
          </ac:grpSpMkLst>
        </pc:grpChg>
      </pc:sldChg>
      <pc:sldChg chg="modSp mod">
        <pc:chgData name="Carl Warom" userId="b8134005-8dc0-40ef-8d80-56834f818ec3" providerId="ADAL" clId="{BA27CFA8-04A9-4D45-909B-D5381D19B62E}" dt="2025-02-26T14:40:14.923" v="5234" actId="113"/>
        <pc:sldMkLst>
          <pc:docMk/>
          <pc:sldMk cId="2710092305" sldId="320"/>
        </pc:sldMkLst>
        <pc:spChg chg="mod">
          <ac:chgData name="Carl Warom" userId="b8134005-8dc0-40ef-8d80-56834f818ec3" providerId="ADAL" clId="{BA27CFA8-04A9-4D45-909B-D5381D19B62E}" dt="2025-02-24T17:05:46.927" v="301" actId="20577"/>
          <ac:spMkLst>
            <pc:docMk/>
            <pc:sldMk cId="2710092305" sldId="320"/>
            <ac:spMk id="11" creationId="{757287C6-E586-1512-09CD-B8C187549ABB}"/>
          </ac:spMkLst>
        </pc:spChg>
        <pc:spChg chg="mod">
          <ac:chgData name="Carl Warom" userId="b8134005-8dc0-40ef-8d80-56834f818ec3" providerId="ADAL" clId="{BA27CFA8-04A9-4D45-909B-D5381D19B62E}" dt="2025-02-26T11:57:44.666" v="2518" actId="404"/>
          <ac:spMkLst>
            <pc:docMk/>
            <pc:sldMk cId="2710092305" sldId="320"/>
            <ac:spMk id="12" creationId="{545D3B72-5431-1005-39EB-A7209E4892AF}"/>
          </ac:spMkLst>
        </pc:spChg>
        <pc:spChg chg="mod">
          <ac:chgData name="Carl Warom" userId="b8134005-8dc0-40ef-8d80-56834f818ec3" providerId="ADAL" clId="{BA27CFA8-04A9-4D45-909B-D5381D19B62E}" dt="2025-02-24T17:05:54.789" v="305" actId="20577"/>
          <ac:spMkLst>
            <pc:docMk/>
            <pc:sldMk cId="2710092305" sldId="320"/>
            <ac:spMk id="13" creationId="{D7D4DD1A-D07B-40A7-A873-98BFA2732DCF}"/>
          </ac:spMkLst>
        </pc:spChg>
        <pc:spChg chg="mod">
          <ac:chgData name="Carl Warom" userId="b8134005-8dc0-40ef-8d80-56834f818ec3" providerId="ADAL" clId="{BA27CFA8-04A9-4D45-909B-D5381D19B62E}" dt="2025-02-24T17:03:30.362" v="283" actId="20577"/>
          <ac:spMkLst>
            <pc:docMk/>
            <pc:sldMk cId="2710092305" sldId="320"/>
            <ac:spMk id="57" creationId="{19C0691C-9E11-AACD-2AB8-E1DA723D0C17}"/>
          </ac:spMkLst>
        </pc:spChg>
        <pc:spChg chg="mod">
          <ac:chgData name="Carl Warom" userId="b8134005-8dc0-40ef-8d80-56834f818ec3" providerId="ADAL" clId="{BA27CFA8-04A9-4D45-909B-D5381D19B62E}" dt="2025-02-24T14:55:51.044" v="69" actId="20577"/>
          <ac:spMkLst>
            <pc:docMk/>
            <pc:sldMk cId="2710092305" sldId="320"/>
            <ac:spMk id="74" creationId="{50C3F0DD-0D69-EF71-60AE-6BD32BCF28DA}"/>
          </ac:spMkLst>
        </pc:spChg>
        <pc:spChg chg="mod">
          <ac:chgData name="Carl Warom" userId="b8134005-8dc0-40ef-8d80-56834f818ec3" providerId="ADAL" clId="{BA27CFA8-04A9-4D45-909B-D5381D19B62E}" dt="2025-02-24T17:00:10.936" v="268" actId="207"/>
          <ac:spMkLst>
            <pc:docMk/>
            <pc:sldMk cId="2710092305" sldId="320"/>
            <ac:spMk id="76" creationId="{957E4AA9-70BD-FBEF-848B-EB676258C258}"/>
          </ac:spMkLst>
        </pc:spChg>
        <pc:spChg chg="mod">
          <ac:chgData name="Carl Warom" userId="b8134005-8dc0-40ef-8d80-56834f818ec3" providerId="ADAL" clId="{BA27CFA8-04A9-4D45-909B-D5381D19B62E}" dt="2025-02-24T17:00:10.936" v="268" actId="207"/>
          <ac:spMkLst>
            <pc:docMk/>
            <pc:sldMk cId="2710092305" sldId="320"/>
            <ac:spMk id="77" creationId="{2F7F0074-5B09-21FD-E2CD-BD0A5A7281BF}"/>
          </ac:spMkLst>
        </pc:spChg>
        <pc:spChg chg="mod">
          <ac:chgData name="Carl Warom" userId="b8134005-8dc0-40ef-8d80-56834f818ec3" providerId="ADAL" clId="{BA27CFA8-04A9-4D45-909B-D5381D19B62E}" dt="2025-02-24T17:06:12.883" v="326" actId="20577"/>
          <ac:spMkLst>
            <pc:docMk/>
            <pc:sldMk cId="2710092305" sldId="320"/>
            <ac:spMk id="78" creationId="{7A2B5291-86E6-C492-77E3-AF10AA40D85C}"/>
          </ac:spMkLst>
        </pc:spChg>
        <pc:spChg chg="mod">
          <ac:chgData name="Carl Warom" userId="b8134005-8dc0-40ef-8d80-56834f818ec3" providerId="ADAL" clId="{BA27CFA8-04A9-4D45-909B-D5381D19B62E}" dt="2025-02-24T17:03:45.967" v="287" actId="20577"/>
          <ac:spMkLst>
            <pc:docMk/>
            <pc:sldMk cId="2710092305" sldId="320"/>
            <ac:spMk id="82" creationId="{100E12B6-ED7E-70B2-0B36-4902AD77F604}"/>
          </ac:spMkLst>
        </pc:spChg>
        <pc:spChg chg="mod">
          <ac:chgData name="Carl Warom" userId="b8134005-8dc0-40ef-8d80-56834f818ec3" providerId="ADAL" clId="{BA27CFA8-04A9-4D45-909B-D5381D19B62E}" dt="2025-02-24T14:55:58.520" v="78" actId="20577"/>
          <ac:spMkLst>
            <pc:docMk/>
            <pc:sldMk cId="2710092305" sldId="320"/>
            <ac:spMk id="83" creationId="{D2491282-617F-8399-A9BE-8C6501EE3701}"/>
          </ac:spMkLst>
        </pc:spChg>
        <pc:spChg chg="mod">
          <ac:chgData name="Carl Warom" userId="b8134005-8dc0-40ef-8d80-56834f818ec3" providerId="ADAL" clId="{BA27CFA8-04A9-4D45-909B-D5381D19B62E}" dt="2025-02-24T17:00:31.758" v="270" actId="207"/>
          <ac:spMkLst>
            <pc:docMk/>
            <pc:sldMk cId="2710092305" sldId="320"/>
            <ac:spMk id="85" creationId="{5A8E1833-92E7-1921-1DF8-3DC5FAED3E3E}"/>
          </ac:spMkLst>
        </pc:spChg>
        <pc:spChg chg="mod">
          <ac:chgData name="Carl Warom" userId="b8134005-8dc0-40ef-8d80-56834f818ec3" providerId="ADAL" clId="{BA27CFA8-04A9-4D45-909B-D5381D19B62E}" dt="2025-02-24T17:00:31.758" v="270" actId="207"/>
          <ac:spMkLst>
            <pc:docMk/>
            <pc:sldMk cId="2710092305" sldId="320"/>
            <ac:spMk id="86" creationId="{A3001FCA-F762-A3EE-588B-A3DE8BCEF205}"/>
          </ac:spMkLst>
        </pc:spChg>
        <pc:spChg chg="mod">
          <ac:chgData name="Carl Warom" userId="b8134005-8dc0-40ef-8d80-56834f818ec3" providerId="ADAL" clId="{BA27CFA8-04A9-4D45-909B-D5381D19B62E}" dt="2025-02-24T17:06:16.022" v="329" actId="20577"/>
          <ac:spMkLst>
            <pc:docMk/>
            <pc:sldMk cId="2710092305" sldId="320"/>
            <ac:spMk id="87" creationId="{B2AE13B8-0863-7103-90FD-F77723E96420}"/>
          </ac:spMkLst>
        </pc:spChg>
        <pc:spChg chg="mod">
          <ac:chgData name="Carl Warom" userId="b8134005-8dc0-40ef-8d80-56834f818ec3" providerId="ADAL" clId="{BA27CFA8-04A9-4D45-909B-D5381D19B62E}" dt="2025-02-26T14:39:58.355" v="5214" actId="14100"/>
          <ac:spMkLst>
            <pc:docMk/>
            <pc:sldMk cId="2710092305" sldId="320"/>
            <ac:spMk id="90" creationId="{E6550E59-ABD2-2D98-F6C7-B7692FA8A115}"/>
          </ac:spMkLst>
        </pc:spChg>
        <pc:spChg chg="mod">
          <ac:chgData name="Carl Warom" userId="b8134005-8dc0-40ef-8d80-56834f818ec3" providerId="ADAL" clId="{BA27CFA8-04A9-4D45-909B-D5381D19B62E}" dt="2025-02-26T14:39:58.355" v="5214" actId="14100"/>
          <ac:spMkLst>
            <pc:docMk/>
            <pc:sldMk cId="2710092305" sldId="320"/>
            <ac:spMk id="91" creationId="{6373483F-0C50-3B70-9BBF-B7E3E460F994}"/>
          </ac:spMkLst>
        </pc:spChg>
        <pc:spChg chg="mod">
          <ac:chgData name="Carl Warom" userId="b8134005-8dc0-40ef-8d80-56834f818ec3" providerId="ADAL" clId="{BA27CFA8-04A9-4D45-909B-D5381D19B62E}" dt="2025-02-26T14:40:02.049" v="5226" actId="1037"/>
          <ac:spMkLst>
            <pc:docMk/>
            <pc:sldMk cId="2710092305" sldId="320"/>
            <ac:spMk id="92" creationId="{5E5ED6A8-7243-AEF7-9886-C539339CA556}"/>
          </ac:spMkLst>
        </pc:spChg>
        <pc:spChg chg="mod">
          <ac:chgData name="Carl Warom" userId="b8134005-8dc0-40ef-8d80-56834f818ec3" providerId="ADAL" clId="{BA27CFA8-04A9-4D45-909B-D5381D19B62E}" dt="2025-02-26T14:40:02.049" v="5226" actId="1037"/>
          <ac:spMkLst>
            <pc:docMk/>
            <pc:sldMk cId="2710092305" sldId="320"/>
            <ac:spMk id="93" creationId="{C0B89701-4628-BD36-2AED-134A9C03EDA6}"/>
          </ac:spMkLst>
        </pc:spChg>
        <pc:spChg chg="mod">
          <ac:chgData name="Carl Warom" userId="b8134005-8dc0-40ef-8d80-56834f818ec3" providerId="ADAL" clId="{BA27CFA8-04A9-4D45-909B-D5381D19B62E}" dt="2025-02-26T14:40:14.923" v="5234" actId="113"/>
          <ac:spMkLst>
            <pc:docMk/>
            <pc:sldMk cId="2710092305" sldId="320"/>
            <ac:spMk id="96" creationId="{5B576A71-D8C2-68B0-04EA-621D66365D36}"/>
          </ac:spMkLst>
        </pc:spChg>
        <pc:cxnChg chg="mod">
          <ac:chgData name="Carl Warom" userId="b8134005-8dc0-40ef-8d80-56834f818ec3" providerId="ADAL" clId="{BA27CFA8-04A9-4D45-909B-D5381D19B62E}" dt="2025-02-24T17:02:03.977" v="279" actId="692"/>
          <ac:cxnSpMkLst>
            <pc:docMk/>
            <pc:sldMk cId="2710092305" sldId="320"/>
            <ac:cxnSpMk id="3" creationId="{8B4087EB-A76D-37E7-8331-17AA17D6CD1A}"/>
          </ac:cxnSpMkLst>
        </pc:cxnChg>
        <pc:cxnChg chg="mod">
          <ac:chgData name="Carl Warom" userId="b8134005-8dc0-40ef-8d80-56834f818ec3" providerId="ADAL" clId="{BA27CFA8-04A9-4D45-909B-D5381D19B62E}" dt="2025-02-24T17:02:03.977" v="279" actId="692"/>
          <ac:cxnSpMkLst>
            <pc:docMk/>
            <pc:sldMk cId="2710092305" sldId="320"/>
            <ac:cxnSpMk id="6" creationId="{D08D436B-4792-E01C-F170-70DE5F34E01D}"/>
          </ac:cxnSpMkLst>
        </pc:cxnChg>
        <pc:cxnChg chg="mod">
          <ac:chgData name="Carl Warom" userId="b8134005-8dc0-40ef-8d80-56834f818ec3" providerId="ADAL" clId="{BA27CFA8-04A9-4D45-909B-D5381D19B62E}" dt="2025-02-24T17:02:03.977" v="279" actId="692"/>
          <ac:cxnSpMkLst>
            <pc:docMk/>
            <pc:sldMk cId="2710092305" sldId="320"/>
            <ac:cxnSpMk id="81" creationId="{4806AE15-4FBF-7C8A-1938-E306B4C72131}"/>
          </ac:cxnSpMkLst>
        </pc:cxnChg>
        <pc:cxnChg chg="mod">
          <ac:chgData name="Carl Warom" userId="b8134005-8dc0-40ef-8d80-56834f818ec3" providerId="ADAL" clId="{BA27CFA8-04A9-4D45-909B-D5381D19B62E}" dt="2025-02-24T15:02:34.531" v="133" actId="14100"/>
          <ac:cxnSpMkLst>
            <pc:docMk/>
            <pc:sldMk cId="2710092305" sldId="320"/>
            <ac:cxnSpMk id="84" creationId="{8D8D6153-20C9-F958-E2DF-CDF72492BD04}"/>
          </ac:cxnSpMkLst>
        </pc:cxnChg>
        <pc:cxnChg chg="mod">
          <ac:chgData name="Carl Warom" userId="b8134005-8dc0-40ef-8d80-56834f818ec3" providerId="ADAL" clId="{BA27CFA8-04A9-4D45-909B-D5381D19B62E}" dt="2025-02-24T17:02:03.977" v="279" actId="692"/>
          <ac:cxnSpMkLst>
            <pc:docMk/>
            <pc:sldMk cId="2710092305" sldId="320"/>
            <ac:cxnSpMk id="88" creationId="{26D13806-565C-42DA-59D1-299E8F5F9818}"/>
          </ac:cxnSpMkLst>
        </pc:cxnChg>
      </pc:sldChg>
      <pc:sldChg chg="addSp delSp modSp add mod">
        <pc:chgData name="Carl Warom" userId="b8134005-8dc0-40ef-8d80-56834f818ec3" providerId="ADAL" clId="{BA27CFA8-04A9-4D45-909B-D5381D19B62E}" dt="2025-02-27T11:02:07.668" v="5359" actId="20577"/>
        <pc:sldMkLst>
          <pc:docMk/>
          <pc:sldMk cId="560353487" sldId="321"/>
        </pc:sldMkLst>
        <pc:spChg chg="add mod">
          <ac:chgData name="Carl Warom" userId="b8134005-8dc0-40ef-8d80-56834f818ec3" providerId="ADAL" clId="{BA27CFA8-04A9-4D45-909B-D5381D19B62E}" dt="2025-02-24T17:31:47.402" v="2130" actId="14100"/>
          <ac:spMkLst>
            <pc:docMk/>
            <pc:sldMk cId="560353487" sldId="321"/>
            <ac:spMk id="2" creationId="{142D1432-7CEE-7AC2-6B00-9D2578098C9F}"/>
          </ac:spMkLst>
        </pc:spChg>
        <pc:spChg chg="add mod">
          <ac:chgData name="Carl Warom" userId="b8134005-8dc0-40ef-8d80-56834f818ec3" providerId="ADAL" clId="{BA27CFA8-04A9-4D45-909B-D5381D19B62E}" dt="2025-02-24T17:14:18.923" v="446" actId="20577"/>
          <ac:spMkLst>
            <pc:docMk/>
            <pc:sldMk cId="560353487" sldId="321"/>
            <ac:spMk id="3" creationId="{F2B008D2-2306-D684-DD24-880553B0BF10}"/>
          </ac:spMkLst>
        </pc:spChg>
        <pc:spChg chg="add mod ord">
          <ac:chgData name="Carl Warom" userId="b8134005-8dc0-40ef-8d80-56834f818ec3" providerId="ADAL" clId="{BA27CFA8-04A9-4D45-909B-D5381D19B62E}" dt="2025-02-27T11:02:07.668" v="5359" actId="20577"/>
          <ac:spMkLst>
            <pc:docMk/>
            <pc:sldMk cId="560353487" sldId="321"/>
            <ac:spMk id="10" creationId="{84792F8D-1F12-C590-FF63-854785E3E6DD}"/>
          </ac:spMkLst>
        </pc:spChg>
        <pc:picChg chg="add mod">
          <ac:chgData name="Carl Warom" userId="b8134005-8dc0-40ef-8d80-56834f818ec3" providerId="ADAL" clId="{BA27CFA8-04A9-4D45-909B-D5381D19B62E}" dt="2025-02-24T17:14:14.751" v="437"/>
          <ac:picMkLst>
            <pc:docMk/>
            <pc:sldMk cId="560353487" sldId="321"/>
            <ac:picMk id="8" creationId="{FE124295-CC43-916E-2092-0B3F3FDB4703}"/>
          </ac:picMkLst>
        </pc:picChg>
      </pc:sldChg>
      <pc:sldChg chg="addSp delSp modSp new del mod">
        <pc:chgData name="Carl Warom" userId="b8134005-8dc0-40ef-8d80-56834f818ec3" providerId="ADAL" clId="{BA27CFA8-04A9-4D45-909B-D5381D19B62E}" dt="2025-02-26T13:41:18.216" v="3292" actId="2696"/>
        <pc:sldMkLst>
          <pc:docMk/>
          <pc:sldMk cId="576155680" sldId="322"/>
        </pc:sldMkLst>
        <pc:spChg chg="del">
          <ac:chgData name="Carl Warom" userId="b8134005-8dc0-40ef-8d80-56834f818ec3" providerId="ADAL" clId="{BA27CFA8-04A9-4D45-909B-D5381D19B62E}" dt="2025-02-26T11:55:42.348" v="2433" actId="478"/>
          <ac:spMkLst>
            <pc:docMk/>
            <pc:sldMk cId="576155680" sldId="322"/>
            <ac:spMk id="2" creationId="{359B7379-1217-3A51-D1F1-D2B0ECF86855}"/>
          </ac:spMkLst>
        </pc:spChg>
        <pc:spChg chg="del">
          <ac:chgData name="Carl Warom" userId="b8134005-8dc0-40ef-8d80-56834f818ec3" providerId="ADAL" clId="{BA27CFA8-04A9-4D45-909B-D5381D19B62E}" dt="2025-02-26T11:55:42.348" v="2433" actId="478"/>
          <ac:spMkLst>
            <pc:docMk/>
            <pc:sldMk cId="576155680" sldId="322"/>
            <ac:spMk id="3" creationId="{FE0510BB-0300-D288-C50D-3F862E480F39}"/>
          </ac:spMkLst>
        </pc:spChg>
        <pc:spChg chg="add mod">
          <ac:chgData name="Carl Warom" userId="b8134005-8dc0-40ef-8d80-56834f818ec3" providerId="ADAL" clId="{BA27CFA8-04A9-4D45-909B-D5381D19B62E}" dt="2025-02-26T13:41:07.818" v="3291" actId="20577"/>
          <ac:spMkLst>
            <pc:docMk/>
            <pc:sldMk cId="576155680" sldId="322"/>
            <ac:spMk id="4" creationId="{826DFA8C-EDFF-846D-3FA7-D93087E5597F}"/>
          </ac:spMkLst>
        </pc:spChg>
      </pc:sldChg>
      <pc:sldChg chg="add del">
        <pc:chgData name="Carl Warom" userId="b8134005-8dc0-40ef-8d80-56834f818ec3" providerId="ADAL" clId="{BA27CFA8-04A9-4D45-909B-D5381D19B62E}" dt="2025-02-24T17:24:55.873" v="1511"/>
        <pc:sldMkLst>
          <pc:docMk/>
          <pc:sldMk cId="2018231833" sldId="322"/>
        </pc:sldMkLst>
      </pc:sldChg>
      <pc:sldChg chg="add del">
        <pc:chgData name="Carl Warom" userId="b8134005-8dc0-40ef-8d80-56834f818ec3" providerId="ADAL" clId="{BA27CFA8-04A9-4D45-909B-D5381D19B62E}" dt="2025-02-24T17:24:53.708" v="1509"/>
        <pc:sldMkLst>
          <pc:docMk/>
          <pc:sldMk cId="2402166846" sldId="322"/>
        </pc:sldMkLst>
      </pc:sldChg>
      <pc:sldChg chg="addSp delSp modSp new mod">
        <pc:chgData name="Carl Warom" userId="b8134005-8dc0-40ef-8d80-56834f818ec3" providerId="ADAL" clId="{BA27CFA8-04A9-4D45-909B-D5381D19B62E}" dt="2025-02-26T14:42:13.662" v="5354" actId="207"/>
        <pc:sldMkLst>
          <pc:docMk/>
          <pc:sldMk cId="3299442356" sldId="322"/>
        </pc:sldMkLst>
        <pc:spChg chg="del">
          <ac:chgData name="Carl Warom" userId="b8134005-8dc0-40ef-8d80-56834f818ec3" providerId="ADAL" clId="{BA27CFA8-04A9-4D45-909B-D5381D19B62E}" dt="2025-02-26T14:07:05.092" v="3294" actId="478"/>
          <ac:spMkLst>
            <pc:docMk/>
            <pc:sldMk cId="3299442356" sldId="322"/>
            <ac:spMk id="2" creationId="{AEED07D7-AB4E-8D25-F6F0-C2E6203BA4A4}"/>
          </ac:spMkLst>
        </pc:spChg>
        <pc:spChg chg="del">
          <ac:chgData name="Carl Warom" userId="b8134005-8dc0-40ef-8d80-56834f818ec3" providerId="ADAL" clId="{BA27CFA8-04A9-4D45-909B-D5381D19B62E}" dt="2025-02-26T14:07:05.092" v="3294" actId="478"/>
          <ac:spMkLst>
            <pc:docMk/>
            <pc:sldMk cId="3299442356" sldId="322"/>
            <ac:spMk id="3" creationId="{6002E31C-BC2D-92A6-A010-B8917549764A}"/>
          </ac:spMkLst>
        </pc:spChg>
        <pc:spChg chg="add del mod">
          <ac:chgData name="Carl Warom" userId="b8134005-8dc0-40ef-8d80-56834f818ec3" providerId="ADAL" clId="{BA27CFA8-04A9-4D45-909B-D5381D19B62E}" dt="2025-02-26T14:31:03.322" v="4662" actId="478"/>
          <ac:spMkLst>
            <pc:docMk/>
            <pc:sldMk cId="3299442356" sldId="322"/>
            <ac:spMk id="5" creationId="{A82B173F-9D05-7455-29E5-FD8EFCB4563F}"/>
          </ac:spMkLst>
        </pc:spChg>
        <pc:spChg chg="add mod">
          <ac:chgData name="Carl Warom" userId="b8134005-8dc0-40ef-8d80-56834f818ec3" providerId="ADAL" clId="{BA27CFA8-04A9-4D45-909B-D5381D19B62E}" dt="2025-02-26T14:23:19.073" v="3896"/>
          <ac:spMkLst>
            <pc:docMk/>
            <pc:sldMk cId="3299442356" sldId="322"/>
            <ac:spMk id="6" creationId="{58C5C316-6D7C-DEAC-4067-B5D84D7FCD65}"/>
          </ac:spMkLst>
        </pc:spChg>
        <pc:spChg chg="add mod">
          <ac:chgData name="Carl Warom" userId="b8134005-8dc0-40ef-8d80-56834f818ec3" providerId="ADAL" clId="{BA27CFA8-04A9-4D45-909B-D5381D19B62E}" dt="2025-02-26T14:23:28.115" v="3911" actId="20577"/>
          <ac:spMkLst>
            <pc:docMk/>
            <pc:sldMk cId="3299442356" sldId="322"/>
            <ac:spMk id="7" creationId="{F74FAF73-C50F-EB01-24AD-DEDE45D6DD87}"/>
          </ac:spMkLst>
        </pc:spChg>
        <pc:spChg chg="add mod">
          <ac:chgData name="Carl Warom" userId="b8134005-8dc0-40ef-8d80-56834f818ec3" providerId="ADAL" clId="{BA27CFA8-04A9-4D45-909B-D5381D19B62E}" dt="2025-02-26T14:36:38.626" v="4986" actId="1076"/>
          <ac:spMkLst>
            <pc:docMk/>
            <pc:sldMk cId="3299442356" sldId="322"/>
            <ac:spMk id="9" creationId="{0A9A00F7-EA31-B27A-8363-8DA6A02083C5}"/>
          </ac:spMkLst>
        </pc:spChg>
        <pc:spChg chg="add mod">
          <ac:chgData name="Carl Warom" userId="b8134005-8dc0-40ef-8d80-56834f818ec3" providerId="ADAL" clId="{BA27CFA8-04A9-4D45-909B-D5381D19B62E}" dt="2025-02-26T14:40:25.633" v="5242" actId="20577"/>
          <ac:spMkLst>
            <pc:docMk/>
            <pc:sldMk cId="3299442356" sldId="322"/>
            <ac:spMk id="10" creationId="{6FA77579-5932-7493-1FB9-3E376DD561AE}"/>
          </ac:spMkLst>
        </pc:spChg>
        <pc:spChg chg="add mod">
          <ac:chgData name="Carl Warom" userId="b8134005-8dc0-40ef-8d80-56834f818ec3" providerId="ADAL" clId="{BA27CFA8-04A9-4D45-909B-D5381D19B62E}" dt="2025-02-26T14:40:30.505" v="5243" actId="113"/>
          <ac:spMkLst>
            <pc:docMk/>
            <pc:sldMk cId="3299442356" sldId="322"/>
            <ac:spMk id="11" creationId="{ECDB81DB-468B-FEBB-3AC0-AB8D25BF5D1E}"/>
          </ac:spMkLst>
        </pc:spChg>
        <pc:spChg chg="add mod">
          <ac:chgData name="Carl Warom" userId="b8134005-8dc0-40ef-8d80-56834f818ec3" providerId="ADAL" clId="{BA27CFA8-04A9-4D45-909B-D5381D19B62E}" dt="2025-02-26T14:36:38.626" v="4986" actId="1076"/>
          <ac:spMkLst>
            <pc:docMk/>
            <pc:sldMk cId="3299442356" sldId="322"/>
            <ac:spMk id="12" creationId="{EFB15236-2A2C-D25A-259E-C2846E107816}"/>
          </ac:spMkLst>
        </pc:spChg>
        <pc:spChg chg="add del mod">
          <ac:chgData name="Carl Warom" userId="b8134005-8dc0-40ef-8d80-56834f818ec3" providerId="ADAL" clId="{BA27CFA8-04A9-4D45-909B-D5381D19B62E}" dt="2025-02-26T14:34:18.460" v="4799" actId="478"/>
          <ac:spMkLst>
            <pc:docMk/>
            <pc:sldMk cId="3299442356" sldId="322"/>
            <ac:spMk id="13" creationId="{068D087D-1A27-C67E-ED1C-01755FE062A7}"/>
          </ac:spMkLst>
        </pc:spChg>
        <pc:spChg chg="add mod">
          <ac:chgData name="Carl Warom" userId="b8134005-8dc0-40ef-8d80-56834f818ec3" providerId="ADAL" clId="{BA27CFA8-04A9-4D45-909B-D5381D19B62E}" dt="2025-02-26T14:34:56.867" v="4819"/>
          <ac:spMkLst>
            <pc:docMk/>
            <pc:sldMk cId="3299442356" sldId="322"/>
            <ac:spMk id="14" creationId="{AB65883E-71C1-41AC-48F6-BF2A9E194162}"/>
          </ac:spMkLst>
        </pc:spChg>
        <pc:spChg chg="add mod">
          <ac:chgData name="Carl Warom" userId="b8134005-8dc0-40ef-8d80-56834f818ec3" providerId="ADAL" clId="{BA27CFA8-04A9-4D45-909B-D5381D19B62E}" dt="2025-02-26T14:34:56.867" v="4819"/>
          <ac:spMkLst>
            <pc:docMk/>
            <pc:sldMk cId="3299442356" sldId="322"/>
            <ac:spMk id="15" creationId="{97776B6A-A221-3D47-1C7E-D37B21364204}"/>
          </ac:spMkLst>
        </pc:spChg>
        <pc:spChg chg="add mod">
          <ac:chgData name="Carl Warom" userId="b8134005-8dc0-40ef-8d80-56834f818ec3" providerId="ADAL" clId="{BA27CFA8-04A9-4D45-909B-D5381D19B62E}" dt="2025-02-26T14:36:38.626" v="4986" actId="1076"/>
          <ac:spMkLst>
            <pc:docMk/>
            <pc:sldMk cId="3299442356" sldId="322"/>
            <ac:spMk id="16" creationId="{B64F5C28-93DF-130C-3E8B-893ACDC67C73}"/>
          </ac:spMkLst>
        </pc:spChg>
        <pc:spChg chg="add del">
          <ac:chgData name="Carl Warom" userId="b8134005-8dc0-40ef-8d80-56834f818ec3" providerId="ADAL" clId="{BA27CFA8-04A9-4D45-909B-D5381D19B62E}" dt="2025-02-26T14:36:30.949" v="4984" actId="478"/>
          <ac:spMkLst>
            <pc:docMk/>
            <pc:sldMk cId="3299442356" sldId="322"/>
            <ac:spMk id="17" creationId="{3EB1712D-5126-992D-2604-6A8F7973DF47}"/>
          </ac:spMkLst>
        </pc:spChg>
        <pc:spChg chg="add mod">
          <ac:chgData name="Carl Warom" userId="b8134005-8dc0-40ef-8d80-56834f818ec3" providerId="ADAL" clId="{BA27CFA8-04A9-4D45-909B-D5381D19B62E}" dt="2025-02-26T14:39:02.249" v="5112" actId="1037"/>
          <ac:spMkLst>
            <pc:docMk/>
            <pc:sldMk cId="3299442356" sldId="322"/>
            <ac:spMk id="18" creationId="{1C77BAE8-F0DC-7B03-0209-F6A0BDDDC045}"/>
          </ac:spMkLst>
        </pc:spChg>
        <pc:spChg chg="add mod">
          <ac:chgData name="Carl Warom" userId="b8134005-8dc0-40ef-8d80-56834f818ec3" providerId="ADAL" clId="{BA27CFA8-04A9-4D45-909B-D5381D19B62E}" dt="2025-02-26T14:42:13.662" v="5354" actId="207"/>
          <ac:spMkLst>
            <pc:docMk/>
            <pc:sldMk cId="3299442356" sldId="322"/>
            <ac:spMk id="19" creationId="{95244507-068F-DF9E-FF4A-058DDFDADA0A}"/>
          </ac:spMkLst>
        </pc:spChg>
        <pc:spChg chg="add mod">
          <ac:chgData name="Carl Warom" userId="b8134005-8dc0-40ef-8d80-56834f818ec3" providerId="ADAL" clId="{BA27CFA8-04A9-4D45-909B-D5381D19B62E}" dt="2025-02-26T14:41:14.810" v="5324" actId="20577"/>
          <ac:spMkLst>
            <pc:docMk/>
            <pc:sldMk cId="3299442356" sldId="322"/>
            <ac:spMk id="20" creationId="{213215C1-2B1E-F70A-7E28-1779624BFC68}"/>
          </ac:spMkLst>
        </pc:spChg>
        <pc:picChg chg="add mod">
          <ac:chgData name="Carl Warom" userId="b8134005-8dc0-40ef-8d80-56834f818ec3" providerId="ADAL" clId="{BA27CFA8-04A9-4D45-909B-D5381D19B62E}" dt="2025-02-26T14:23:19.073" v="3896"/>
          <ac:picMkLst>
            <pc:docMk/>
            <pc:sldMk cId="3299442356" sldId="322"/>
            <ac:picMk id="8" creationId="{6B8F74E7-AF33-181B-C78A-5F75B57FAD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198D3-B7CB-4B52-80CA-0A49D5A9597F}" type="datetimeFigureOut">
              <a:rPr lang="en-GB" smtClean="0"/>
              <a:t>27/02/2025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9A8AF-199D-4695-AFB9-7F3D4669A540}" type="slidenum">
              <a:rPr lang="en-GB" smtClean="0"/>
              <a:t>‹#›</a:t>
            </a:fld>
            <a:endParaRPr lang="en-GB"/>
          </a:p>
        </p:txBody>
      </p:sp>
    </p:spTree>
    <p:extLst>
      <p:ext uri="{BB962C8B-B14F-4D97-AF65-F5344CB8AC3E}">
        <p14:creationId xmlns:p14="http://schemas.microsoft.com/office/powerpoint/2010/main" val="2008101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E9A8AF-199D-4695-AFB9-7F3D4669A540}" type="slidenum">
              <a:rPr lang="en-GB" smtClean="0"/>
              <a:t>1</a:t>
            </a:fld>
            <a:endParaRPr lang="en-GB"/>
          </a:p>
        </p:txBody>
      </p:sp>
    </p:spTree>
    <p:extLst>
      <p:ext uri="{BB962C8B-B14F-4D97-AF65-F5344CB8AC3E}">
        <p14:creationId xmlns:p14="http://schemas.microsoft.com/office/powerpoint/2010/main" val="4151065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E9A8AF-199D-4695-AFB9-7F3D4669A540}" type="slidenum">
              <a:rPr lang="en-GB" smtClean="0"/>
              <a:t>10</a:t>
            </a:fld>
            <a:endParaRPr lang="en-GB"/>
          </a:p>
        </p:txBody>
      </p:sp>
    </p:spTree>
    <p:extLst>
      <p:ext uri="{BB962C8B-B14F-4D97-AF65-F5344CB8AC3E}">
        <p14:creationId xmlns:p14="http://schemas.microsoft.com/office/powerpoint/2010/main" val="422575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7F522-E245-93BC-1BFE-7A2D863D6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16252-9C75-1382-3414-2184AE77D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21138-26D1-6A9C-883B-427D8C30B4F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73DDAB2-C904-3F47-E385-6E15EF7A6E2D}"/>
              </a:ext>
            </a:extLst>
          </p:cNvPr>
          <p:cNvSpPr>
            <a:spLocks noGrp="1"/>
          </p:cNvSpPr>
          <p:nvPr>
            <p:ph type="sldNum" sz="quarter" idx="5"/>
          </p:nvPr>
        </p:nvSpPr>
        <p:spPr/>
        <p:txBody>
          <a:bodyPr/>
          <a:lstStyle/>
          <a:p>
            <a:fld id="{2EDCF27A-3428-43E8-B696-BF584269D79C}" type="slidenum">
              <a:rPr lang="en-GB" smtClean="0"/>
              <a:t>12</a:t>
            </a:fld>
            <a:endParaRPr lang="en-GB"/>
          </a:p>
        </p:txBody>
      </p:sp>
    </p:spTree>
    <p:extLst>
      <p:ext uri="{BB962C8B-B14F-4D97-AF65-F5344CB8AC3E}">
        <p14:creationId xmlns:p14="http://schemas.microsoft.com/office/powerpoint/2010/main" val="233390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6BD34-B76E-023D-0F30-9FDB707D6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17FDB-E770-4ADA-FFC8-8B12A2DED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2E021-C15C-307B-7300-2125F00F875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99692F4-D07E-9571-15B7-36162D6098B7}"/>
              </a:ext>
            </a:extLst>
          </p:cNvPr>
          <p:cNvSpPr>
            <a:spLocks noGrp="1"/>
          </p:cNvSpPr>
          <p:nvPr>
            <p:ph type="sldNum" sz="quarter" idx="5"/>
          </p:nvPr>
        </p:nvSpPr>
        <p:spPr/>
        <p:txBody>
          <a:bodyPr/>
          <a:lstStyle/>
          <a:p>
            <a:fld id="{CBE9A8AF-199D-4695-AFB9-7F3D4669A540}" type="slidenum">
              <a:rPr lang="en-GB" smtClean="0"/>
              <a:t>2</a:t>
            </a:fld>
            <a:endParaRPr lang="en-GB"/>
          </a:p>
        </p:txBody>
      </p:sp>
    </p:spTree>
    <p:extLst>
      <p:ext uri="{BB962C8B-B14F-4D97-AF65-F5344CB8AC3E}">
        <p14:creationId xmlns:p14="http://schemas.microsoft.com/office/powerpoint/2010/main" val="289976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F54B1-F2B8-1230-C2F9-CEF100A78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B143E-B981-FA28-6665-DA958DB39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3D75B-4C74-8802-4F09-8FD8B2B2BE02}"/>
              </a:ext>
            </a:extLst>
          </p:cNvPr>
          <p:cNvSpPr>
            <a:spLocks noGrp="1"/>
          </p:cNvSpPr>
          <p:nvPr>
            <p:ph type="body" idx="1"/>
          </p:nvPr>
        </p:nvSpPr>
        <p:spPr/>
        <p:txBody>
          <a:bodyPr/>
          <a:lstStyle/>
          <a:p>
            <a:pPr marL="285750" indent="-2857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81AB416A-B3E3-006F-378F-FD7B487B5347}"/>
              </a:ext>
            </a:extLst>
          </p:cNvPr>
          <p:cNvSpPr>
            <a:spLocks noGrp="1"/>
          </p:cNvSpPr>
          <p:nvPr>
            <p:ph type="sldNum" sz="quarter" idx="5"/>
          </p:nvPr>
        </p:nvSpPr>
        <p:spPr/>
        <p:txBody>
          <a:bodyPr/>
          <a:lstStyle/>
          <a:p>
            <a:fld id="{CBE9A8AF-199D-4695-AFB9-7F3D4669A540}" type="slidenum">
              <a:rPr lang="en-GB" smtClean="0"/>
              <a:t>3</a:t>
            </a:fld>
            <a:endParaRPr lang="en-GB"/>
          </a:p>
        </p:txBody>
      </p:sp>
    </p:spTree>
    <p:extLst>
      <p:ext uri="{BB962C8B-B14F-4D97-AF65-F5344CB8AC3E}">
        <p14:creationId xmlns:p14="http://schemas.microsoft.com/office/powerpoint/2010/main" val="19088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BE9A8AF-199D-4695-AFB9-7F3D4669A540}" type="slidenum">
              <a:rPr lang="en-GB" smtClean="0"/>
              <a:t>4</a:t>
            </a:fld>
            <a:endParaRPr lang="en-GB"/>
          </a:p>
        </p:txBody>
      </p:sp>
    </p:spTree>
    <p:extLst>
      <p:ext uri="{BB962C8B-B14F-4D97-AF65-F5344CB8AC3E}">
        <p14:creationId xmlns:p14="http://schemas.microsoft.com/office/powerpoint/2010/main" val="89348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4238F-4653-1905-C7BB-78D6114E3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08F93-3B39-2FDB-4097-EC258BF6B5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E58A9-9E92-A8A6-EB41-BEF07E10A296}"/>
              </a:ext>
            </a:extLst>
          </p:cNvPr>
          <p:cNvSpPr>
            <a:spLocks noGrp="1"/>
          </p:cNvSpPr>
          <p:nvPr>
            <p:ph type="body" idx="1"/>
          </p:nvPr>
        </p:nvSpPr>
        <p:spPr/>
        <p:txBody>
          <a:bodyPr/>
          <a:lstStyle/>
          <a:p>
            <a:pPr marL="285750" indent="-2857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59BE3425-DB75-25E1-0A79-AC60A1696710}"/>
              </a:ext>
            </a:extLst>
          </p:cNvPr>
          <p:cNvSpPr>
            <a:spLocks noGrp="1"/>
          </p:cNvSpPr>
          <p:nvPr>
            <p:ph type="sldNum" sz="quarter" idx="5"/>
          </p:nvPr>
        </p:nvSpPr>
        <p:spPr/>
        <p:txBody>
          <a:bodyPr/>
          <a:lstStyle/>
          <a:p>
            <a:fld id="{CBE9A8AF-199D-4695-AFB9-7F3D4669A540}" type="slidenum">
              <a:rPr lang="en-GB" smtClean="0"/>
              <a:t>5</a:t>
            </a:fld>
            <a:endParaRPr lang="en-GB"/>
          </a:p>
        </p:txBody>
      </p:sp>
    </p:spTree>
    <p:extLst>
      <p:ext uri="{BB962C8B-B14F-4D97-AF65-F5344CB8AC3E}">
        <p14:creationId xmlns:p14="http://schemas.microsoft.com/office/powerpoint/2010/main" val="111486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523C0-2771-5E14-DB28-D9784BBC2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69D83-C889-AAE3-F46D-C95DF77E1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98331-7022-D7BB-E2A0-64EAE9F1D6CB}"/>
              </a:ext>
            </a:extLst>
          </p:cNvPr>
          <p:cNvSpPr>
            <a:spLocks noGrp="1"/>
          </p:cNvSpPr>
          <p:nvPr>
            <p:ph type="body" idx="1"/>
          </p:nvPr>
        </p:nvSpPr>
        <p:spPr/>
        <p:txBody>
          <a:bodyPr/>
          <a:lstStyle/>
          <a:p>
            <a:pPr marL="285750" indent="-2857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A92E5975-8AD5-0D7B-BE82-2642D6844338}"/>
              </a:ext>
            </a:extLst>
          </p:cNvPr>
          <p:cNvSpPr>
            <a:spLocks noGrp="1"/>
          </p:cNvSpPr>
          <p:nvPr>
            <p:ph type="sldNum" sz="quarter" idx="5"/>
          </p:nvPr>
        </p:nvSpPr>
        <p:spPr/>
        <p:txBody>
          <a:bodyPr/>
          <a:lstStyle/>
          <a:p>
            <a:fld id="{CBE9A8AF-199D-4695-AFB9-7F3D4669A540}" type="slidenum">
              <a:rPr lang="en-GB" smtClean="0"/>
              <a:t>6</a:t>
            </a:fld>
            <a:endParaRPr lang="en-GB"/>
          </a:p>
        </p:txBody>
      </p:sp>
    </p:spTree>
    <p:extLst>
      <p:ext uri="{BB962C8B-B14F-4D97-AF65-F5344CB8AC3E}">
        <p14:creationId xmlns:p14="http://schemas.microsoft.com/office/powerpoint/2010/main" val="408701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A06D4-9244-3243-D6A2-FE0F03438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75A29-8F49-EDA9-5FE6-BC0E5C4EB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B882B-8B0C-37D4-B19E-25CB8BF9D997}"/>
              </a:ext>
            </a:extLst>
          </p:cNvPr>
          <p:cNvSpPr>
            <a:spLocks noGrp="1"/>
          </p:cNvSpPr>
          <p:nvPr>
            <p:ph type="body" idx="1"/>
          </p:nvPr>
        </p:nvSpPr>
        <p:spPr/>
        <p:txBody>
          <a:bodyPr/>
          <a:lstStyle/>
          <a:p>
            <a:pPr marL="285750" indent="-2857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EB2B7E2B-45C6-E67D-933C-51E6E7EB5948}"/>
              </a:ext>
            </a:extLst>
          </p:cNvPr>
          <p:cNvSpPr>
            <a:spLocks noGrp="1"/>
          </p:cNvSpPr>
          <p:nvPr>
            <p:ph type="sldNum" sz="quarter" idx="5"/>
          </p:nvPr>
        </p:nvSpPr>
        <p:spPr/>
        <p:txBody>
          <a:bodyPr/>
          <a:lstStyle/>
          <a:p>
            <a:fld id="{CBE9A8AF-199D-4695-AFB9-7F3D4669A540}" type="slidenum">
              <a:rPr lang="en-GB" smtClean="0"/>
              <a:t>7</a:t>
            </a:fld>
            <a:endParaRPr lang="en-GB"/>
          </a:p>
        </p:txBody>
      </p:sp>
    </p:spTree>
    <p:extLst>
      <p:ext uri="{BB962C8B-B14F-4D97-AF65-F5344CB8AC3E}">
        <p14:creationId xmlns:p14="http://schemas.microsoft.com/office/powerpoint/2010/main" val="3393648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958B-1210-44EB-9293-23DB123F0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D2129-DB1B-B418-39F4-16C161D8B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67291-6C6F-88F9-72F3-39357620DFFF}"/>
              </a:ext>
            </a:extLst>
          </p:cNvPr>
          <p:cNvSpPr>
            <a:spLocks noGrp="1"/>
          </p:cNvSpPr>
          <p:nvPr>
            <p:ph type="body" idx="1"/>
          </p:nvPr>
        </p:nvSpPr>
        <p:spPr/>
        <p:txBody>
          <a:bodyPr/>
          <a:lstStyle/>
          <a:p>
            <a:pPr marL="285750" indent="-2857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6306CEF6-1EB2-F4BF-A305-730D4BF9B07A}"/>
              </a:ext>
            </a:extLst>
          </p:cNvPr>
          <p:cNvSpPr>
            <a:spLocks noGrp="1"/>
          </p:cNvSpPr>
          <p:nvPr>
            <p:ph type="sldNum" sz="quarter" idx="5"/>
          </p:nvPr>
        </p:nvSpPr>
        <p:spPr/>
        <p:txBody>
          <a:bodyPr/>
          <a:lstStyle/>
          <a:p>
            <a:fld id="{CBE9A8AF-199D-4695-AFB9-7F3D4669A540}" type="slidenum">
              <a:rPr lang="en-GB" smtClean="0"/>
              <a:t>8</a:t>
            </a:fld>
            <a:endParaRPr lang="en-GB"/>
          </a:p>
        </p:txBody>
      </p:sp>
    </p:spTree>
    <p:extLst>
      <p:ext uri="{BB962C8B-B14F-4D97-AF65-F5344CB8AC3E}">
        <p14:creationId xmlns:p14="http://schemas.microsoft.com/office/powerpoint/2010/main" val="4339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4C92-B44A-BE70-6C2A-E0492C724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8D4D7-F455-E48E-67ED-D09BCD422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B1EB6-461B-C09A-D7E9-28A5BF623154}"/>
              </a:ext>
            </a:extLst>
          </p:cNvPr>
          <p:cNvSpPr>
            <a:spLocks noGrp="1"/>
          </p:cNvSpPr>
          <p:nvPr>
            <p:ph type="body" idx="1"/>
          </p:nvPr>
        </p:nvSpPr>
        <p:spPr/>
        <p:txBody>
          <a:bodyPr/>
          <a:lstStyle/>
          <a:p>
            <a:pPr marL="285750" indent="-2857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B05AC60C-6867-9059-2390-2137608B1D23}"/>
              </a:ext>
            </a:extLst>
          </p:cNvPr>
          <p:cNvSpPr>
            <a:spLocks noGrp="1"/>
          </p:cNvSpPr>
          <p:nvPr>
            <p:ph type="sldNum" sz="quarter" idx="5"/>
          </p:nvPr>
        </p:nvSpPr>
        <p:spPr/>
        <p:txBody>
          <a:bodyPr/>
          <a:lstStyle/>
          <a:p>
            <a:fld id="{CBE9A8AF-199D-4695-AFB9-7F3D4669A540}" type="slidenum">
              <a:rPr lang="en-GB" smtClean="0"/>
              <a:t>9</a:t>
            </a:fld>
            <a:endParaRPr lang="en-GB"/>
          </a:p>
        </p:txBody>
      </p:sp>
    </p:spTree>
    <p:extLst>
      <p:ext uri="{BB962C8B-B14F-4D97-AF65-F5344CB8AC3E}">
        <p14:creationId xmlns:p14="http://schemas.microsoft.com/office/powerpoint/2010/main" val="164141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8441-5D7B-E73B-7684-8E2227F694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3C5447-82B6-8570-34B2-0A2A2BA0E7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D5FAF0-90C2-1007-6F7D-58A639E2CAFE}"/>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5" name="Footer Placeholder 4">
            <a:extLst>
              <a:ext uri="{FF2B5EF4-FFF2-40B4-BE49-F238E27FC236}">
                <a16:creationId xmlns:a16="http://schemas.microsoft.com/office/drawing/2014/main" id="{732BB277-4F47-8F49-BF99-41660DC226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829241-CAA4-33C6-484E-A14D2FCC85ED}"/>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278144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DD46-C34F-6B01-18FA-984B416F0C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8CBC22-9F02-42F1-4F8E-2B5336B7A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632B6B-E599-FF9F-0EC9-B8F29C66C876}"/>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5" name="Footer Placeholder 4">
            <a:extLst>
              <a:ext uri="{FF2B5EF4-FFF2-40B4-BE49-F238E27FC236}">
                <a16:creationId xmlns:a16="http://schemas.microsoft.com/office/drawing/2014/main" id="{EF158C74-1C80-A75B-EAB0-4AF8C449C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0729BE-A68C-5F01-16A6-7EA122FEB419}"/>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350509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C61BE7-EBA8-ED30-2E5D-6705E036F6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5B29DC-9095-5158-4A59-B923A55920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266E65-0C84-2946-C713-34FE368989FD}"/>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5" name="Footer Placeholder 4">
            <a:extLst>
              <a:ext uri="{FF2B5EF4-FFF2-40B4-BE49-F238E27FC236}">
                <a16:creationId xmlns:a16="http://schemas.microsoft.com/office/drawing/2014/main" id="{64499B0D-EDDA-9D24-B163-D6F176FA69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F610C6-BEDD-AB8B-47EA-8EE331C28111}"/>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267660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824A-C82B-67C1-C327-DAFC30B883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F9C20B-1DA2-8BFE-D5DE-BA3C57FF97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8C7B8-52E6-4F17-153C-B93A2B7ADC10}"/>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5" name="Footer Placeholder 4">
            <a:extLst>
              <a:ext uri="{FF2B5EF4-FFF2-40B4-BE49-F238E27FC236}">
                <a16:creationId xmlns:a16="http://schemas.microsoft.com/office/drawing/2014/main" id="{B8A73DE7-D13D-5323-4A4D-1C64C1EF8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993A01-9966-4775-FD29-1D10C0F4441B}"/>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166735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4C43-207C-8303-EC5E-D6EC43281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2C8665-D391-AD09-9AB5-D67C25A50C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19474-D42D-D744-414D-E23FC4CD648B}"/>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5" name="Footer Placeholder 4">
            <a:extLst>
              <a:ext uri="{FF2B5EF4-FFF2-40B4-BE49-F238E27FC236}">
                <a16:creationId xmlns:a16="http://schemas.microsoft.com/office/drawing/2014/main" id="{C9DC880F-6A54-05C3-9B39-9F56DE78B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672F33-7FCD-7AFF-ABB8-E9458C67CD97}"/>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261306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BB68-1D41-9BF8-92AE-5992DB8160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07594E-67FC-19F7-949F-DF1FCD8745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D79DB5-3B50-1559-FA5B-36CF5B7B1E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CF86DB-74B7-9ECA-AC5A-26207F4D485C}"/>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6" name="Footer Placeholder 5">
            <a:extLst>
              <a:ext uri="{FF2B5EF4-FFF2-40B4-BE49-F238E27FC236}">
                <a16:creationId xmlns:a16="http://schemas.microsoft.com/office/drawing/2014/main" id="{C5CCD439-9EDC-0F2D-0833-4108E6A567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403DD-300D-D73C-F706-E78322B552D8}"/>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97160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2EDE-DC0A-C879-2347-EB86BF114F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49D727-FAED-02A7-CEF6-9D705C035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117D66-7BA8-051B-742A-9A2C6974E5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B8626F-9268-35E4-BD02-58E1E6A12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7FE8EB-8543-B7DD-D60E-590CB87A8B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2E82B7-87E6-2482-BED1-7792F7427BB4}"/>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8" name="Footer Placeholder 7">
            <a:extLst>
              <a:ext uri="{FF2B5EF4-FFF2-40B4-BE49-F238E27FC236}">
                <a16:creationId xmlns:a16="http://schemas.microsoft.com/office/drawing/2014/main" id="{568BC300-3CF3-F333-8096-DB470A7521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0EF6FE-328F-C47E-C073-4EDFAC2A3836}"/>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175201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5D33-207C-5BC4-5B60-084A2BAB52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C53DB8-A173-B3C9-3122-81B02E03D4AB}"/>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4" name="Footer Placeholder 3">
            <a:extLst>
              <a:ext uri="{FF2B5EF4-FFF2-40B4-BE49-F238E27FC236}">
                <a16:creationId xmlns:a16="http://schemas.microsoft.com/office/drawing/2014/main" id="{D2C79AB5-294B-8413-D409-6FBC2D82B0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FA6274-28A2-22BA-5DB7-4A3B4914C577}"/>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181591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68442-668E-A718-A035-F01ACB9A9E93}"/>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3" name="Footer Placeholder 2">
            <a:extLst>
              <a:ext uri="{FF2B5EF4-FFF2-40B4-BE49-F238E27FC236}">
                <a16:creationId xmlns:a16="http://schemas.microsoft.com/office/drawing/2014/main" id="{B8E1B773-C2E0-FAA9-2555-886E334667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FB6FFE-0E7E-2738-D596-EAF11B3CC747}"/>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253764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9557-E00E-F012-29CF-7C0BF88A9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FD6EEB-3F5C-FD62-37CF-F0B285CAA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832331-CEFE-938D-80B5-A6E3BB470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A6538-1680-A1F1-B3B6-E59CE838E7DE}"/>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6" name="Footer Placeholder 5">
            <a:extLst>
              <a:ext uri="{FF2B5EF4-FFF2-40B4-BE49-F238E27FC236}">
                <a16:creationId xmlns:a16="http://schemas.microsoft.com/office/drawing/2014/main" id="{6D023A57-B07C-2E21-8632-9198A1A31D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E795AA-FD91-E06A-1072-B46207839E99}"/>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274150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6613-DF17-9B0E-D84E-311E7D8AF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609A2F-D55F-237B-95BA-EABD2BFEC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D1D78B-30FB-1071-34C1-E49785348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0C62A-C59A-C7ED-23F9-73174A876AAA}"/>
              </a:ext>
            </a:extLst>
          </p:cNvPr>
          <p:cNvSpPr>
            <a:spLocks noGrp="1"/>
          </p:cNvSpPr>
          <p:nvPr>
            <p:ph type="dt" sz="half" idx="10"/>
          </p:nvPr>
        </p:nvSpPr>
        <p:spPr/>
        <p:txBody>
          <a:bodyPr/>
          <a:lstStyle/>
          <a:p>
            <a:fld id="{6C8DFE8F-DF47-4E8C-868C-E233056BC2B2}" type="datetimeFigureOut">
              <a:rPr lang="en-GB" smtClean="0"/>
              <a:t>27/02/2025</a:t>
            </a:fld>
            <a:endParaRPr lang="en-GB"/>
          </a:p>
        </p:txBody>
      </p:sp>
      <p:sp>
        <p:nvSpPr>
          <p:cNvPr id="6" name="Footer Placeholder 5">
            <a:extLst>
              <a:ext uri="{FF2B5EF4-FFF2-40B4-BE49-F238E27FC236}">
                <a16:creationId xmlns:a16="http://schemas.microsoft.com/office/drawing/2014/main" id="{054DBF04-5E3E-6B58-B835-F58FE3D16C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366AA6-CD65-4DA0-8587-10EE59E47377}"/>
              </a:ext>
            </a:extLst>
          </p:cNvPr>
          <p:cNvSpPr>
            <a:spLocks noGrp="1"/>
          </p:cNvSpPr>
          <p:nvPr>
            <p:ph type="sldNum" sz="quarter" idx="12"/>
          </p:nvPr>
        </p:nvSpPr>
        <p:spPr/>
        <p:txBody>
          <a:bodyPr/>
          <a:lstStyle/>
          <a:p>
            <a:fld id="{1EAD83D0-1012-4C51-BF40-2AFD45896D8D}" type="slidenum">
              <a:rPr lang="en-GB" smtClean="0"/>
              <a:t>‹#›</a:t>
            </a:fld>
            <a:endParaRPr lang="en-GB"/>
          </a:p>
        </p:txBody>
      </p:sp>
    </p:spTree>
    <p:extLst>
      <p:ext uri="{BB962C8B-B14F-4D97-AF65-F5344CB8AC3E}">
        <p14:creationId xmlns:p14="http://schemas.microsoft.com/office/powerpoint/2010/main" val="354731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7C7BF-830B-CCF2-16A3-EC7060BA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6F730D-650F-D9C5-E060-CEF1F9947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5FF7B8-42EF-3D4A-884C-C56CC15DB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8DFE8F-DF47-4E8C-868C-E233056BC2B2}" type="datetimeFigureOut">
              <a:rPr lang="en-GB" smtClean="0"/>
              <a:t>27/02/2025</a:t>
            </a:fld>
            <a:endParaRPr lang="en-GB"/>
          </a:p>
        </p:txBody>
      </p:sp>
      <p:sp>
        <p:nvSpPr>
          <p:cNvPr id="5" name="Footer Placeholder 4">
            <a:extLst>
              <a:ext uri="{FF2B5EF4-FFF2-40B4-BE49-F238E27FC236}">
                <a16:creationId xmlns:a16="http://schemas.microsoft.com/office/drawing/2014/main" id="{23713A5A-67BA-C7BB-3EE8-B7EF8C45C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9301B99-8F80-9AEF-DC2A-3749C9D6BA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AD83D0-1012-4C51-BF40-2AFD45896D8D}" type="slidenum">
              <a:rPr lang="en-GB" smtClean="0"/>
              <a:t>‹#›</a:t>
            </a:fld>
            <a:endParaRPr lang="en-GB"/>
          </a:p>
        </p:txBody>
      </p:sp>
    </p:spTree>
    <p:extLst>
      <p:ext uri="{BB962C8B-B14F-4D97-AF65-F5344CB8AC3E}">
        <p14:creationId xmlns:p14="http://schemas.microsoft.com/office/powerpoint/2010/main" val="2589102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rsetcc-my.sharepoint.com/:x:/g/personal/carl_warom_dorsetcouncil_gov_uk/EcxNpoPSKs1Ni148MtbmQ7gBw5PUbp3RihKUlQcWfYKTGA?e=h6j5t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hyperlink" Target="https://gmgreencity.com/wp-content/uploads/2022/08/Manchester-LAEP-Fina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279C3F-A27A-DA05-BBEB-E78372FBE7D3}"/>
              </a:ext>
            </a:extLst>
          </p:cNvPr>
          <p:cNvSpPr txBox="1"/>
          <p:nvPr/>
        </p:nvSpPr>
        <p:spPr>
          <a:xfrm>
            <a:off x="5760805" y="369600"/>
            <a:ext cx="6080034" cy="6232475"/>
          </a:xfrm>
          <a:prstGeom prst="rect">
            <a:avLst/>
          </a:prstGeom>
          <a:solidFill>
            <a:schemeClr val="bg1">
              <a:lumMod val="95000"/>
            </a:schemeClr>
          </a:solidFill>
        </p:spPr>
        <p:txBody>
          <a:bodyPr wrap="square" rtlCol="0">
            <a:spAutoFit/>
          </a:bodyPr>
          <a:lstStyle/>
          <a:p>
            <a:pPr marL="342900" indent="-342900">
              <a:buClr>
                <a:srgbClr val="008080"/>
              </a:buClr>
              <a:buFont typeface="Wingdings" panose="05000000000000000000" pitchFamily="2" charset="2"/>
              <a:buChar char="§"/>
            </a:pPr>
            <a:r>
              <a:rPr lang="en-GB" sz="2100"/>
              <a:t>In late 2023 and early 2024, Place &amp; Resources Scrutiny Committee held a cross-party inquiry into grid constraints, chaired by Cllr Shane Bartlett.</a:t>
            </a:r>
          </a:p>
          <a:p>
            <a:pPr marL="342900" indent="-342900">
              <a:buClr>
                <a:srgbClr val="008080"/>
              </a:buClr>
              <a:buFont typeface="Wingdings" panose="05000000000000000000" pitchFamily="2" charset="2"/>
              <a:buChar char="§"/>
            </a:pPr>
            <a:endParaRPr lang="en-GB" sz="2100"/>
          </a:p>
          <a:p>
            <a:pPr marL="342900" indent="-342900">
              <a:buClr>
                <a:srgbClr val="008080"/>
              </a:buClr>
              <a:buFont typeface="Wingdings" panose="05000000000000000000" pitchFamily="2" charset="2"/>
              <a:buChar char="§"/>
            </a:pPr>
            <a:r>
              <a:rPr lang="en-GB" sz="2100"/>
              <a:t>Its recommendations – subsequently approved by Cabinet – included developing a local area energy plan and working more strategically with network operators.</a:t>
            </a:r>
          </a:p>
          <a:p>
            <a:pPr marL="342900" indent="-342900">
              <a:buClr>
                <a:srgbClr val="008080"/>
              </a:buClr>
              <a:buFont typeface="Wingdings" panose="05000000000000000000" pitchFamily="2" charset="2"/>
              <a:buChar char="§"/>
            </a:pPr>
            <a:endParaRPr lang="en-GB" sz="2100"/>
          </a:p>
          <a:p>
            <a:pPr marL="342900" indent="-342900">
              <a:buClr>
                <a:srgbClr val="008080"/>
              </a:buClr>
              <a:buFont typeface="Wingdings" panose="05000000000000000000" pitchFamily="2" charset="2"/>
              <a:buChar char="§"/>
            </a:pPr>
            <a:r>
              <a:rPr lang="en-GB" sz="2100"/>
              <a:t>It is now timely to progress with some of these recommendations given national context, and we’ve commissioned Regen and the Centre for Sustainable Energy to support us.</a:t>
            </a:r>
          </a:p>
          <a:p>
            <a:pPr marL="342900" indent="-342900">
              <a:buClr>
                <a:srgbClr val="008080"/>
              </a:buClr>
              <a:buFont typeface="Wingdings" panose="05000000000000000000" pitchFamily="2" charset="2"/>
              <a:buChar char="§"/>
            </a:pPr>
            <a:endParaRPr lang="en-GB" sz="2100"/>
          </a:p>
          <a:p>
            <a:pPr marL="342900" indent="-342900">
              <a:buClr>
                <a:srgbClr val="008080"/>
              </a:buClr>
              <a:buFont typeface="Wingdings" panose="05000000000000000000" pitchFamily="2" charset="2"/>
              <a:buChar char="§"/>
            </a:pPr>
            <a:r>
              <a:rPr lang="en-GB" sz="2100"/>
              <a:t>In this introduction, we’ll overview the context – explaining (</a:t>
            </a:r>
            <a:r>
              <a:rPr lang="en-GB" sz="2100" err="1"/>
              <a:t>i</a:t>
            </a:r>
            <a:r>
              <a:rPr lang="en-GB" sz="2100"/>
              <a:t>) why you should care, (ii) what we’re intending to do, (iii) why we’re doing it now, and (iv) how we’d like you to be involved.</a:t>
            </a:r>
          </a:p>
        </p:txBody>
      </p:sp>
      <p:sp>
        <p:nvSpPr>
          <p:cNvPr id="5" name="Rectangle 4">
            <a:extLst>
              <a:ext uri="{FF2B5EF4-FFF2-40B4-BE49-F238E27FC236}">
                <a16:creationId xmlns:a16="http://schemas.microsoft.com/office/drawing/2014/main" id="{1D6E84A7-641B-A972-D122-2F00993014C9}"/>
              </a:ext>
            </a:extLst>
          </p:cNvPr>
          <p:cNvSpPr/>
          <p:nvPr/>
        </p:nvSpPr>
        <p:spPr>
          <a:xfrm>
            <a:off x="0" y="0"/>
            <a:ext cx="5515429" cy="6858000"/>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green logo with text&#10;&#10;Description automatically generated">
            <a:extLst>
              <a:ext uri="{FF2B5EF4-FFF2-40B4-BE49-F238E27FC236}">
                <a16:creationId xmlns:a16="http://schemas.microsoft.com/office/drawing/2014/main" id="{7D0BA9AF-62B2-045B-C887-BC13CDFBE5B8}"/>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245376" y="6027075"/>
            <a:ext cx="1294470" cy="551688"/>
          </a:xfrm>
          <a:prstGeom prst="rect">
            <a:avLst/>
          </a:prstGeom>
        </p:spPr>
      </p:pic>
      <p:sp>
        <p:nvSpPr>
          <p:cNvPr id="7" name="TextBox 6">
            <a:extLst>
              <a:ext uri="{FF2B5EF4-FFF2-40B4-BE49-F238E27FC236}">
                <a16:creationId xmlns:a16="http://schemas.microsoft.com/office/drawing/2014/main" id="{B34EB50A-3B1F-71D4-065D-0EFDF82C8133}"/>
              </a:ext>
            </a:extLst>
          </p:cNvPr>
          <p:cNvSpPr txBox="1"/>
          <p:nvPr/>
        </p:nvSpPr>
        <p:spPr>
          <a:xfrm>
            <a:off x="148347" y="138129"/>
            <a:ext cx="5120339" cy="3970318"/>
          </a:xfrm>
          <a:prstGeom prst="rect">
            <a:avLst/>
          </a:prstGeom>
          <a:noFill/>
        </p:spPr>
        <p:txBody>
          <a:bodyPr wrap="square">
            <a:spAutoFit/>
          </a:bodyPr>
          <a:lstStyle/>
          <a:p>
            <a:r>
              <a:rPr lang="en-GB" sz="4800">
                <a:solidFill>
                  <a:schemeClr val="bg1"/>
                </a:solidFill>
                <a:latin typeface="Roboto" panose="02000000000000000000" pitchFamily="2" charset="0"/>
                <a:ea typeface="Roboto" panose="02000000000000000000" pitchFamily="2" charset="0"/>
                <a:cs typeface="Roboto" panose="02000000000000000000" pitchFamily="2" charset="0"/>
              </a:rPr>
              <a:t>Towards a </a:t>
            </a:r>
          </a:p>
          <a:p>
            <a:r>
              <a:rPr lang="en-GB" sz="4800" b="1">
                <a:solidFill>
                  <a:schemeClr val="bg1"/>
                </a:solidFill>
                <a:latin typeface="Roboto" panose="02000000000000000000" pitchFamily="2" charset="0"/>
                <a:ea typeface="Roboto" panose="02000000000000000000" pitchFamily="2" charset="0"/>
                <a:cs typeface="Roboto" panose="02000000000000000000" pitchFamily="2" charset="0"/>
              </a:rPr>
              <a:t>Dorset Local Area Energy Plan</a:t>
            </a:r>
          </a:p>
          <a:p>
            <a:endParaRPr lang="en-GB" sz="360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sz="3200">
                <a:solidFill>
                  <a:schemeClr val="bg1"/>
                </a:solidFill>
                <a:latin typeface="Roboto" panose="02000000000000000000" pitchFamily="2" charset="0"/>
                <a:ea typeface="Roboto" panose="02000000000000000000" pitchFamily="2" charset="0"/>
                <a:cs typeface="Roboto" panose="02000000000000000000" pitchFamily="2" charset="0"/>
              </a:rPr>
              <a:t>Introduction and invitation to participate</a:t>
            </a:r>
            <a:endParaRPr lang="en-GB" sz="280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9" name="Straight Connector 8">
            <a:extLst>
              <a:ext uri="{FF2B5EF4-FFF2-40B4-BE49-F238E27FC236}">
                <a16:creationId xmlns:a16="http://schemas.microsoft.com/office/drawing/2014/main" id="{474C9DCE-A334-97C5-EC2D-1D6D920B6CFA}"/>
              </a:ext>
            </a:extLst>
          </p:cNvPr>
          <p:cNvCxnSpPr/>
          <p:nvPr/>
        </p:nvCxnSpPr>
        <p:spPr>
          <a:xfrm>
            <a:off x="0" y="2641600"/>
            <a:ext cx="51090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23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51E984-FE37-EECB-0B7E-BA8C7E176A01}"/>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7A74F9E-6398-62D2-565C-A77BE6B63656}"/>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should we proceed?</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descr="A green logo with text&#10;&#10;Description automatically generated">
            <a:extLst>
              <a:ext uri="{FF2B5EF4-FFF2-40B4-BE49-F238E27FC236}">
                <a16:creationId xmlns:a16="http://schemas.microsoft.com/office/drawing/2014/main" id="{628636E2-5538-01BF-CCDF-BA1996944C46}"/>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1" name="Rectangle 10">
            <a:extLst>
              <a:ext uri="{FF2B5EF4-FFF2-40B4-BE49-F238E27FC236}">
                <a16:creationId xmlns:a16="http://schemas.microsoft.com/office/drawing/2014/main" id="{42065633-80B8-5F9E-C494-C62F8460819A}"/>
              </a:ext>
            </a:extLst>
          </p:cNvPr>
          <p:cNvSpPr/>
          <p:nvPr/>
        </p:nvSpPr>
        <p:spPr>
          <a:xfrm>
            <a:off x="397062" y="960310"/>
            <a:ext cx="11470154" cy="8241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000" b="1">
                <a:solidFill>
                  <a:srgbClr val="008080"/>
                </a:solidFill>
              </a:rPr>
              <a:t>Given the above, we should proceed carefully and iteratively in order to best align with the emerging needs of the RESP, through the following process:</a:t>
            </a:r>
          </a:p>
        </p:txBody>
      </p:sp>
      <p:sp>
        <p:nvSpPr>
          <p:cNvPr id="12" name="Rectangle 11">
            <a:extLst>
              <a:ext uri="{FF2B5EF4-FFF2-40B4-BE49-F238E27FC236}">
                <a16:creationId xmlns:a16="http://schemas.microsoft.com/office/drawing/2014/main" id="{28769CDE-3E69-0F53-6BAB-6FD7E0203975}"/>
              </a:ext>
            </a:extLst>
          </p:cNvPr>
          <p:cNvSpPr/>
          <p:nvPr/>
        </p:nvSpPr>
        <p:spPr>
          <a:xfrm>
            <a:off x="407324" y="1707412"/>
            <a:ext cx="2604463" cy="1245403"/>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High-level energy baselining and creation of a data repository</a:t>
            </a:r>
          </a:p>
        </p:txBody>
      </p:sp>
      <p:sp>
        <p:nvSpPr>
          <p:cNvPr id="13" name="Rectangle 12">
            <a:extLst>
              <a:ext uri="{FF2B5EF4-FFF2-40B4-BE49-F238E27FC236}">
                <a16:creationId xmlns:a16="http://schemas.microsoft.com/office/drawing/2014/main" id="{9EEE3E9D-FD55-E413-28DA-683259AE6045}"/>
              </a:ext>
            </a:extLst>
          </p:cNvPr>
          <p:cNvSpPr/>
          <p:nvPr/>
        </p:nvSpPr>
        <p:spPr>
          <a:xfrm>
            <a:off x="3308230" y="1707412"/>
            <a:ext cx="2604463" cy="1245403"/>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Characterisation of our role in delivery for each sector</a:t>
            </a:r>
          </a:p>
        </p:txBody>
      </p:sp>
      <p:sp>
        <p:nvSpPr>
          <p:cNvPr id="15" name="Rectangle 14">
            <a:extLst>
              <a:ext uri="{FF2B5EF4-FFF2-40B4-BE49-F238E27FC236}">
                <a16:creationId xmlns:a16="http://schemas.microsoft.com/office/drawing/2014/main" id="{6A7435BA-9F7D-CDBB-0E9D-5B0AF928C09F}"/>
              </a:ext>
            </a:extLst>
          </p:cNvPr>
          <p:cNvSpPr/>
          <p:nvPr/>
        </p:nvSpPr>
        <p:spPr>
          <a:xfrm>
            <a:off x="6230309" y="1719467"/>
            <a:ext cx="2604463" cy="1245403"/>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Visioning to clarify our priorities, especially near-term priorities</a:t>
            </a:r>
          </a:p>
        </p:txBody>
      </p:sp>
      <p:sp>
        <p:nvSpPr>
          <p:cNvPr id="16" name="Rectangle 15">
            <a:extLst>
              <a:ext uri="{FF2B5EF4-FFF2-40B4-BE49-F238E27FC236}">
                <a16:creationId xmlns:a16="http://schemas.microsoft.com/office/drawing/2014/main" id="{948FBA64-A8FF-647B-2294-CE39FA728ECF}"/>
              </a:ext>
            </a:extLst>
          </p:cNvPr>
          <p:cNvSpPr/>
          <p:nvPr/>
        </p:nvSpPr>
        <p:spPr>
          <a:xfrm>
            <a:off x="9152389" y="1719467"/>
            <a:ext cx="2604463" cy="1245403"/>
          </a:xfrm>
          <a:prstGeom prst="rect">
            <a:avLst/>
          </a:prstGeom>
          <a:solidFill>
            <a:srgbClr val="00B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Refinement of detail, with development of modelled pathways where suitable</a:t>
            </a:r>
          </a:p>
        </p:txBody>
      </p:sp>
      <p:sp>
        <p:nvSpPr>
          <p:cNvPr id="18" name="Isosceles Triangle 17">
            <a:extLst>
              <a:ext uri="{FF2B5EF4-FFF2-40B4-BE49-F238E27FC236}">
                <a16:creationId xmlns:a16="http://schemas.microsoft.com/office/drawing/2014/main" id="{EAD68B65-5C15-2A71-5869-5AE281611DF5}"/>
              </a:ext>
            </a:extLst>
          </p:cNvPr>
          <p:cNvSpPr/>
          <p:nvPr/>
        </p:nvSpPr>
        <p:spPr>
          <a:xfrm rot="5400000">
            <a:off x="2964726" y="2179365"/>
            <a:ext cx="353268" cy="301495"/>
          </a:xfrm>
          <a:prstGeom prst="triangle">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9" name="Isosceles Triangle 18">
            <a:extLst>
              <a:ext uri="{FF2B5EF4-FFF2-40B4-BE49-F238E27FC236}">
                <a16:creationId xmlns:a16="http://schemas.microsoft.com/office/drawing/2014/main" id="{7B2B90C4-8273-6B5F-2B3C-CFF1607C86D3}"/>
              </a:ext>
            </a:extLst>
          </p:cNvPr>
          <p:cNvSpPr/>
          <p:nvPr/>
        </p:nvSpPr>
        <p:spPr>
          <a:xfrm rot="5400000">
            <a:off x="5889073" y="2179364"/>
            <a:ext cx="353268" cy="301495"/>
          </a:xfrm>
          <a:prstGeom prst="triangle">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0" name="Isosceles Triangle 19">
            <a:extLst>
              <a:ext uri="{FF2B5EF4-FFF2-40B4-BE49-F238E27FC236}">
                <a16:creationId xmlns:a16="http://schemas.microsoft.com/office/drawing/2014/main" id="{91DFC810-4F6D-196D-F404-B727F10B6D29}"/>
              </a:ext>
            </a:extLst>
          </p:cNvPr>
          <p:cNvSpPr/>
          <p:nvPr/>
        </p:nvSpPr>
        <p:spPr>
          <a:xfrm rot="5400000">
            <a:off x="8799132" y="2179364"/>
            <a:ext cx="353268" cy="301495"/>
          </a:xfrm>
          <a:prstGeom prst="triangle">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1" name="Rectangle 20">
            <a:extLst>
              <a:ext uri="{FF2B5EF4-FFF2-40B4-BE49-F238E27FC236}">
                <a16:creationId xmlns:a16="http://schemas.microsoft.com/office/drawing/2014/main" id="{BF4D7D6E-1F31-385F-A3BA-38657D693F81}"/>
              </a:ext>
            </a:extLst>
          </p:cNvPr>
          <p:cNvSpPr/>
          <p:nvPr/>
        </p:nvSpPr>
        <p:spPr>
          <a:xfrm>
            <a:off x="397062" y="3075709"/>
            <a:ext cx="5629667" cy="3588741"/>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We’re only progressing these first stages presently. We’ll then reflect on how to progress the fourth.</a:t>
            </a:r>
            <a:r>
              <a:rPr lang="en-GB">
                <a:solidFill>
                  <a:schemeClr val="tx1"/>
                </a:solidFill>
              </a:rPr>
              <a:t> </a:t>
            </a:r>
            <a:r>
              <a:rPr lang="en-GB">
                <a:solidFill>
                  <a:schemeClr val="tx1"/>
                </a:solidFill>
                <a:latin typeface="Aptos (Body)"/>
              </a:rPr>
              <a:t>This is for three reasons:</a:t>
            </a:r>
          </a:p>
          <a:p>
            <a:pPr marL="342900" indent="-342900">
              <a:buAutoNum type="arabicPeriod"/>
            </a:pPr>
            <a:r>
              <a:rPr lang="en-GB">
                <a:solidFill>
                  <a:schemeClr val="tx1"/>
                </a:solidFill>
                <a:latin typeface="Aptos (Body)"/>
              </a:rPr>
              <a:t>We want to ensure that any detail and modelling fits with the RESP’s needs (e.g. on datasets and units, modelling assumptions, archetypes, &amp; granularity).</a:t>
            </a:r>
          </a:p>
          <a:p>
            <a:pPr marL="342900" indent="-342900">
              <a:buAutoNum type="arabicPeriod"/>
            </a:pPr>
            <a:r>
              <a:rPr lang="en-GB">
                <a:solidFill>
                  <a:schemeClr val="tx1"/>
                </a:solidFill>
                <a:latin typeface="Aptos (Body)"/>
              </a:rPr>
              <a:t>We want to better explore the extent to which we might do the fourth in-house just using LENZA.</a:t>
            </a:r>
          </a:p>
          <a:p>
            <a:pPr marL="342900" indent="-342900">
              <a:buAutoNum type="arabicPeriod"/>
            </a:pPr>
            <a:r>
              <a:rPr lang="en-GB">
                <a:solidFill>
                  <a:schemeClr val="tx1"/>
                </a:solidFill>
                <a:latin typeface="Aptos (Body)"/>
              </a:rPr>
              <a:t>We want to clarify the extent to which detailed modelling/forecasting is a useful component at all – or whether we should jump straight to developing a near-term investment prospectus/pipeline.</a:t>
            </a:r>
          </a:p>
        </p:txBody>
      </p:sp>
      <p:sp>
        <p:nvSpPr>
          <p:cNvPr id="22" name="Rectangle 21">
            <a:extLst>
              <a:ext uri="{FF2B5EF4-FFF2-40B4-BE49-F238E27FC236}">
                <a16:creationId xmlns:a16="http://schemas.microsoft.com/office/drawing/2014/main" id="{57614DE0-64AD-28FE-32AB-BEAEEC264DED}"/>
              </a:ext>
            </a:extLst>
          </p:cNvPr>
          <p:cNvSpPr/>
          <p:nvPr/>
        </p:nvSpPr>
        <p:spPr>
          <a:xfrm>
            <a:off x="6175220" y="3075709"/>
            <a:ext cx="5629667" cy="3588741"/>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The second stage is critical – we want to explore not just our ambition for </a:t>
            </a:r>
            <a:r>
              <a:rPr lang="en-GB" b="1" i="1">
                <a:solidFill>
                  <a:schemeClr val="tx1"/>
                </a:solidFill>
              </a:rPr>
              <a:t>outcomes</a:t>
            </a:r>
            <a:r>
              <a:rPr lang="en-GB" b="1">
                <a:solidFill>
                  <a:schemeClr val="tx1"/>
                </a:solidFill>
              </a:rPr>
              <a:t>, but our ambitions for </a:t>
            </a:r>
            <a:r>
              <a:rPr lang="en-GB" b="1" i="1">
                <a:solidFill>
                  <a:schemeClr val="tx1"/>
                </a:solidFill>
              </a:rPr>
              <a:t>our role in delivery.</a:t>
            </a:r>
          </a:p>
          <a:p>
            <a:endParaRPr lang="en-GB" i="1">
              <a:solidFill>
                <a:schemeClr val="tx1"/>
              </a:solidFill>
              <a:latin typeface="Aptos (Body)"/>
            </a:endParaRPr>
          </a:p>
          <a:p>
            <a:r>
              <a:rPr lang="en-GB">
                <a:solidFill>
                  <a:schemeClr val="tx1"/>
                </a:solidFill>
                <a:latin typeface="Aptos (Body)"/>
              </a:rPr>
              <a:t>That means taking time to discuss and characterise our needs and appetites on things like:</a:t>
            </a:r>
          </a:p>
          <a:p>
            <a:pPr marL="285750" indent="-285750">
              <a:buFont typeface="Arial" panose="020B0604020202020204" pitchFamily="34" charset="0"/>
              <a:buChar char="•"/>
            </a:pPr>
            <a:r>
              <a:rPr lang="en-GB">
                <a:solidFill>
                  <a:schemeClr val="tx1"/>
                </a:solidFill>
              </a:rPr>
              <a:t>Capabilities and capacity building</a:t>
            </a:r>
          </a:p>
          <a:p>
            <a:pPr marL="285750" indent="-285750">
              <a:buFont typeface="Arial" panose="020B0604020202020204" pitchFamily="34" charset="0"/>
              <a:buChar char="•"/>
            </a:pPr>
            <a:r>
              <a:rPr lang="en-GB">
                <a:solidFill>
                  <a:schemeClr val="tx1"/>
                </a:solidFill>
              </a:rPr>
              <a:t>Leadership and governance</a:t>
            </a:r>
          </a:p>
          <a:p>
            <a:pPr marL="285750" indent="-285750">
              <a:buFont typeface="Arial" panose="020B0604020202020204" pitchFamily="34" charset="0"/>
              <a:buChar char="•"/>
            </a:pPr>
            <a:r>
              <a:rPr lang="en-GB">
                <a:solidFill>
                  <a:schemeClr val="tx1"/>
                </a:solidFill>
              </a:rPr>
              <a:t>Policy embedding</a:t>
            </a:r>
          </a:p>
          <a:p>
            <a:pPr marL="285750" indent="-285750">
              <a:buFont typeface="Arial" panose="020B0604020202020204" pitchFamily="34" charset="0"/>
              <a:buChar char="•"/>
            </a:pPr>
            <a:r>
              <a:rPr lang="en-GB">
                <a:solidFill>
                  <a:schemeClr val="tx1"/>
                </a:solidFill>
              </a:rPr>
              <a:t>Relationships, partnerships &amp; reputation</a:t>
            </a:r>
          </a:p>
          <a:p>
            <a:pPr marL="285750" indent="-285750">
              <a:buFont typeface="Arial" panose="020B0604020202020204" pitchFamily="34" charset="0"/>
              <a:buChar char="•"/>
            </a:pPr>
            <a:r>
              <a:rPr lang="en-GB">
                <a:solidFill>
                  <a:schemeClr val="tx1"/>
                </a:solidFill>
              </a:rPr>
              <a:t>Funding and finance</a:t>
            </a:r>
          </a:p>
          <a:p>
            <a:pPr marL="285750" indent="-285750">
              <a:buFont typeface="Arial" panose="020B0604020202020204" pitchFamily="34" charset="0"/>
              <a:buChar char="•"/>
            </a:pPr>
            <a:r>
              <a:rPr lang="en-GB">
                <a:solidFill>
                  <a:schemeClr val="tx1"/>
                </a:solidFill>
              </a:rPr>
              <a:t>Delivery bodies and commercial structures</a:t>
            </a:r>
          </a:p>
        </p:txBody>
      </p:sp>
    </p:spTree>
    <p:extLst>
      <p:ext uri="{BB962C8B-B14F-4D97-AF65-F5344CB8AC3E}">
        <p14:creationId xmlns:p14="http://schemas.microsoft.com/office/powerpoint/2010/main" val="252704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42AF1F-A8A5-3033-2956-1F2469527352}"/>
              </a:ext>
            </a:extLst>
          </p:cNvPr>
          <p:cNvSpPr/>
          <p:nvPr/>
        </p:nvSpPr>
        <p:spPr>
          <a:xfrm>
            <a:off x="148347" y="1611987"/>
            <a:ext cx="2307482" cy="86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7" name="Rectangle 6">
            <a:extLst>
              <a:ext uri="{FF2B5EF4-FFF2-40B4-BE49-F238E27FC236}">
                <a16:creationId xmlns:a16="http://schemas.microsoft.com/office/drawing/2014/main" id="{D6A010AB-DEF9-C4DE-1E86-38616FE11471}"/>
              </a:ext>
            </a:extLst>
          </p:cNvPr>
          <p:cNvSpPr/>
          <p:nvPr/>
        </p:nvSpPr>
        <p:spPr>
          <a:xfrm>
            <a:off x="2548950" y="1611987"/>
            <a:ext cx="2307482" cy="86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8" name="Rectangle 7">
            <a:extLst>
              <a:ext uri="{FF2B5EF4-FFF2-40B4-BE49-F238E27FC236}">
                <a16:creationId xmlns:a16="http://schemas.microsoft.com/office/drawing/2014/main" id="{CE6D8164-8806-6AA6-EE08-95AE254D0DF9}"/>
              </a:ext>
            </a:extLst>
          </p:cNvPr>
          <p:cNvSpPr/>
          <p:nvPr/>
        </p:nvSpPr>
        <p:spPr>
          <a:xfrm>
            <a:off x="4931767" y="1619462"/>
            <a:ext cx="2307482" cy="86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9" name="Rectangle 8">
            <a:extLst>
              <a:ext uri="{FF2B5EF4-FFF2-40B4-BE49-F238E27FC236}">
                <a16:creationId xmlns:a16="http://schemas.microsoft.com/office/drawing/2014/main" id="{97B21BD8-D65A-56A8-2850-8290FE425974}"/>
              </a:ext>
            </a:extLst>
          </p:cNvPr>
          <p:cNvSpPr/>
          <p:nvPr/>
        </p:nvSpPr>
        <p:spPr>
          <a:xfrm>
            <a:off x="148347" y="1608219"/>
            <a:ext cx="2307482" cy="4278235"/>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b="1">
              <a:solidFill>
                <a:schemeClr val="bg1"/>
              </a:solidFill>
            </a:endParaRPr>
          </a:p>
          <a:p>
            <a:r>
              <a:rPr lang="en-GB" b="1">
                <a:solidFill>
                  <a:schemeClr val="bg1"/>
                </a:solidFill>
              </a:rPr>
              <a:t>1. Vision</a:t>
            </a:r>
          </a:p>
          <a:p>
            <a:endParaRPr lang="en-GB">
              <a:solidFill>
                <a:schemeClr val="tx1"/>
              </a:solidFill>
            </a:endParaRPr>
          </a:p>
          <a:p>
            <a:r>
              <a:rPr lang="en-GB">
                <a:solidFill>
                  <a:schemeClr val="tx1"/>
                </a:solidFill>
              </a:rPr>
              <a:t>A statement of ambition which incorporates and builds upon existing objectives/targets.</a:t>
            </a:r>
          </a:p>
          <a:p>
            <a:r>
              <a:rPr lang="en-GB">
                <a:solidFill>
                  <a:schemeClr val="tx1"/>
                </a:solidFill>
              </a:rPr>
              <a:t>A draft will initially be agreed with senior leaders internally, then refined with further local stakeholders.</a:t>
            </a:r>
          </a:p>
          <a:p>
            <a:endParaRPr lang="en-GB">
              <a:solidFill>
                <a:schemeClr val="tx1"/>
              </a:solidFill>
            </a:endParaRPr>
          </a:p>
        </p:txBody>
      </p:sp>
      <p:sp>
        <p:nvSpPr>
          <p:cNvPr id="10" name="Rectangle 9">
            <a:extLst>
              <a:ext uri="{FF2B5EF4-FFF2-40B4-BE49-F238E27FC236}">
                <a16:creationId xmlns:a16="http://schemas.microsoft.com/office/drawing/2014/main" id="{8FD9B66E-5577-D3B3-F8FC-1D979D5ED535}"/>
              </a:ext>
            </a:extLst>
          </p:cNvPr>
          <p:cNvSpPr/>
          <p:nvPr/>
        </p:nvSpPr>
        <p:spPr>
          <a:xfrm>
            <a:off x="2549799" y="1608219"/>
            <a:ext cx="2307482" cy="4278235"/>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2. Baseline part 1: </a:t>
            </a:r>
            <a:r>
              <a:rPr lang="en-GB">
                <a:solidFill>
                  <a:schemeClr val="bg1"/>
                </a:solidFill>
              </a:rPr>
              <a:t>Local Area Characterisation</a:t>
            </a:r>
          </a:p>
          <a:p>
            <a:r>
              <a:rPr lang="en-GB">
                <a:solidFill>
                  <a:schemeClr val="tx1"/>
                </a:solidFill>
              </a:rPr>
              <a:t>A non-technical analysis of (a) the enabling context (policy, financial and economic conditions and stakeholder interest); (b) our capability and appetite for delivery; (c) key local/regional stakeholders and their roles.</a:t>
            </a:r>
          </a:p>
        </p:txBody>
      </p:sp>
      <p:sp>
        <p:nvSpPr>
          <p:cNvPr id="11" name="Rectangle 10">
            <a:extLst>
              <a:ext uri="{FF2B5EF4-FFF2-40B4-BE49-F238E27FC236}">
                <a16:creationId xmlns:a16="http://schemas.microsoft.com/office/drawing/2014/main" id="{6BBE87DB-343B-7B89-AF3D-B49E19CF4B6D}"/>
              </a:ext>
            </a:extLst>
          </p:cNvPr>
          <p:cNvSpPr/>
          <p:nvPr/>
        </p:nvSpPr>
        <p:spPr>
          <a:xfrm>
            <a:off x="4932617" y="1608219"/>
            <a:ext cx="2307482" cy="4278235"/>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3. Baseline part 2: </a:t>
            </a:r>
            <a:r>
              <a:rPr lang="en-GB">
                <a:solidFill>
                  <a:schemeClr val="bg1"/>
                </a:solidFill>
              </a:rPr>
              <a:t>Baseline Energy Representation</a:t>
            </a:r>
          </a:p>
          <a:p>
            <a:r>
              <a:rPr lang="en-GB">
                <a:solidFill>
                  <a:schemeClr val="tx1"/>
                </a:solidFill>
              </a:rPr>
              <a:t>A technical (technology and </a:t>
            </a:r>
            <a:r>
              <a:rPr lang="en-GB" err="1">
                <a:solidFill>
                  <a:schemeClr val="tx1"/>
                </a:solidFill>
              </a:rPr>
              <a:t>intrastructure</a:t>
            </a:r>
            <a:r>
              <a:rPr lang="en-GB">
                <a:solidFill>
                  <a:schemeClr val="tx1"/>
                </a:solidFill>
              </a:rPr>
              <a:t>) and non-technical (social, economic, regulatory) representation of the current local energy system, along with a methodology statement and gap analysis.</a:t>
            </a:r>
          </a:p>
        </p:txBody>
      </p:sp>
      <p:sp>
        <p:nvSpPr>
          <p:cNvPr id="12" name="Rectangle 11">
            <a:extLst>
              <a:ext uri="{FF2B5EF4-FFF2-40B4-BE49-F238E27FC236}">
                <a16:creationId xmlns:a16="http://schemas.microsoft.com/office/drawing/2014/main" id="{6127481A-F52B-A348-93B6-CDEEA34DF52F}"/>
              </a:ext>
            </a:extLst>
          </p:cNvPr>
          <p:cNvSpPr/>
          <p:nvPr/>
        </p:nvSpPr>
        <p:spPr>
          <a:xfrm>
            <a:off x="7312036" y="1630705"/>
            <a:ext cx="2307482" cy="86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13" name="Rectangle 12">
            <a:extLst>
              <a:ext uri="{FF2B5EF4-FFF2-40B4-BE49-F238E27FC236}">
                <a16:creationId xmlns:a16="http://schemas.microsoft.com/office/drawing/2014/main" id="{9CC5FD32-34EC-188C-D2D0-33FB84F303AE}"/>
              </a:ext>
            </a:extLst>
          </p:cNvPr>
          <p:cNvSpPr/>
          <p:nvPr/>
        </p:nvSpPr>
        <p:spPr>
          <a:xfrm>
            <a:off x="7312886" y="1619462"/>
            <a:ext cx="2307482" cy="4278235"/>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b="1">
              <a:solidFill>
                <a:schemeClr val="bg1"/>
              </a:solidFill>
            </a:endParaRPr>
          </a:p>
          <a:p>
            <a:r>
              <a:rPr lang="en-GB" b="1">
                <a:solidFill>
                  <a:schemeClr val="bg1"/>
                </a:solidFill>
              </a:rPr>
              <a:t>4. Data repository:</a:t>
            </a:r>
          </a:p>
          <a:p>
            <a:endParaRPr lang="en-GB" b="1">
              <a:solidFill>
                <a:schemeClr val="bg1"/>
              </a:solidFill>
            </a:endParaRPr>
          </a:p>
          <a:p>
            <a:r>
              <a:rPr lang="en-GB">
                <a:solidFill>
                  <a:schemeClr val="tx1"/>
                </a:solidFill>
              </a:rPr>
              <a:t>Collation of relevant national and local datasets for retention and storage for future use. Data will be collated in the discovery phase alongside discussion of the functionality of the repository, which will subsequently be developed.</a:t>
            </a:r>
          </a:p>
        </p:txBody>
      </p:sp>
      <p:sp>
        <p:nvSpPr>
          <p:cNvPr id="14" name="TextBox 13">
            <a:extLst>
              <a:ext uri="{FF2B5EF4-FFF2-40B4-BE49-F238E27FC236}">
                <a16:creationId xmlns:a16="http://schemas.microsoft.com/office/drawing/2014/main" id="{ED9172AC-EDD9-5D2F-67C3-4E5AB5176A97}"/>
              </a:ext>
            </a:extLst>
          </p:cNvPr>
          <p:cNvSpPr txBox="1"/>
          <p:nvPr/>
        </p:nvSpPr>
        <p:spPr>
          <a:xfrm>
            <a:off x="148346" y="892739"/>
            <a:ext cx="8675422" cy="707886"/>
          </a:xfrm>
          <a:prstGeom prst="rect">
            <a:avLst/>
          </a:prstGeom>
          <a:noFill/>
        </p:spPr>
        <p:txBody>
          <a:bodyPr wrap="square" rtlCol="0">
            <a:spAutoFit/>
          </a:bodyPr>
          <a:lstStyle/>
          <a:p>
            <a:r>
              <a:rPr lang="en-GB" sz="2000" b="1">
                <a:solidFill>
                  <a:srgbClr val="008080"/>
                </a:solidFill>
              </a:rPr>
              <a:t>We’ve commissioned CSE and Regen to support us through these stages.</a:t>
            </a:r>
          </a:p>
          <a:p>
            <a:r>
              <a:rPr lang="en-GB" sz="2000" b="1">
                <a:solidFill>
                  <a:srgbClr val="008080"/>
                </a:solidFill>
              </a:rPr>
              <a:t>Over the next five months to July, we aim to develop 5 outputs:</a:t>
            </a:r>
          </a:p>
        </p:txBody>
      </p:sp>
      <p:sp>
        <p:nvSpPr>
          <p:cNvPr id="15" name="Rectangle 14">
            <a:extLst>
              <a:ext uri="{FF2B5EF4-FFF2-40B4-BE49-F238E27FC236}">
                <a16:creationId xmlns:a16="http://schemas.microsoft.com/office/drawing/2014/main" id="{F39B4688-D867-6178-412B-E04F8B74A13F}"/>
              </a:ext>
            </a:extLst>
          </p:cNvPr>
          <p:cNvSpPr/>
          <p:nvPr/>
        </p:nvSpPr>
        <p:spPr>
          <a:xfrm>
            <a:off x="9691455" y="1619462"/>
            <a:ext cx="2307482" cy="86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16" name="Rectangle 15">
            <a:extLst>
              <a:ext uri="{FF2B5EF4-FFF2-40B4-BE49-F238E27FC236}">
                <a16:creationId xmlns:a16="http://schemas.microsoft.com/office/drawing/2014/main" id="{5BE7DF5B-D5EE-AF6B-816F-53CB676DDB78}"/>
              </a:ext>
            </a:extLst>
          </p:cNvPr>
          <p:cNvSpPr/>
          <p:nvPr/>
        </p:nvSpPr>
        <p:spPr>
          <a:xfrm>
            <a:off x="9692305" y="1608219"/>
            <a:ext cx="2307482" cy="4278235"/>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b="1">
              <a:solidFill>
                <a:schemeClr val="bg1"/>
              </a:solidFill>
            </a:endParaRPr>
          </a:p>
          <a:p>
            <a:r>
              <a:rPr lang="en-GB" b="1">
                <a:solidFill>
                  <a:schemeClr val="bg1"/>
                </a:solidFill>
              </a:rPr>
              <a:t>5. Forward plan: </a:t>
            </a:r>
          </a:p>
          <a:p>
            <a:endParaRPr lang="en-GB">
              <a:solidFill>
                <a:schemeClr val="tx1"/>
              </a:solidFill>
            </a:endParaRPr>
          </a:p>
          <a:p>
            <a:r>
              <a:rPr lang="en-GB">
                <a:solidFill>
                  <a:schemeClr val="tx1"/>
                </a:solidFill>
              </a:rPr>
              <a:t>A roadmap outlining next steps for further LAEP development, including detail of resourcing.</a:t>
            </a:r>
          </a:p>
        </p:txBody>
      </p:sp>
      <p:sp>
        <p:nvSpPr>
          <p:cNvPr id="17" name="Rectangle 16">
            <a:extLst>
              <a:ext uri="{FF2B5EF4-FFF2-40B4-BE49-F238E27FC236}">
                <a16:creationId xmlns:a16="http://schemas.microsoft.com/office/drawing/2014/main" id="{09E91839-C1A5-8365-7378-9573147E273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ED46271-8BAF-0765-5238-48C1229ACA91}"/>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 are we trying to produce now?</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9" name="Picture 18" descr="A green logo with text&#10;&#10;Description automatically generated">
            <a:extLst>
              <a:ext uri="{FF2B5EF4-FFF2-40B4-BE49-F238E27FC236}">
                <a16:creationId xmlns:a16="http://schemas.microsoft.com/office/drawing/2014/main" id="{47924BF8-A372-F77C-B726-248F6BD0BFE1}"/>
              </a:ext>
            </a:extLst>
          </p:cNvPr>
          <p:cNvPicPr>
            <a:picLocks noChangeAspect="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grpSp>
        <p:nvGrpSpPr>
          <p:cNvPr id="29" name="Group 28">
            <a:extLst>
              <a:ext uri="{FF2B5EF4-FFF2-40B4-BE49-F238E27FC236}">
                <a16:creationId xmlns:a16="http://schemas.microsoft.com/office/drawing/2014/main" id="{BEE90FD1-08CB-50CA-9EC1-1775EE85B6C5}"/>
              </a:ext>
            </a:extLst>
          </p:cNvPr>
          <p:cNvGrpSpPr/>
          <p:nvPr/>
        </p:nvGrpSpPr>
        <p:grpSpPr>
          <a:xfrm>
            <a:off x="9006480" y="968098"/>
            <a:ext cx="2984973" cy="558395"/>
            <a:chOff x="12535040" y="-205990"/>
            <a:chExt cx="6584220" cy="1177536"/>
          </a:xfrm>
        </p:grpSpPr>
        <p:sp>
          <p:nvSpPr>
            <p:cNvPr id="20" name="Rectangle 19">
              <a:extLst>
                <a:ext uri="{FF2B5EF4-FFF2-40B4-BE49-F238E27FC236}">
                  <a16:creationId xmlns:a16="http://schemas.microsoft.com/office/drawing/2014/main" id="{15358214-EBE9-954F-AF5F-A15D3F50B17B}"/>
                </a:ext>
              </a:extLst>
            </p:cNvPr>
            <p:cNvSpPr/>
            <p:nvPr/>
          </p:nvSpPr>
          <p:spPr>
            <a:xfrm>
              <a:off x="12535040" y="-205990"/>
              <a:ext cx="6584220" cy="1177536"/>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White text on a black background&#10;&#10;Description automatically generated">
              <a:extLst>
                <a:ext uri="{FF2B5EF4-FFF2-40B4-BE49-F238E27FC236}">
                  <a16:creationId xmlns:a16="http://schemas.microsoft.com/office/drawing/2014/main" id="{842B374E-7AF3-ADAC-F96E-F0B5A6E39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7658" y="-44012"/>
              <a:ext cx="1936759" cy="830997"/>
            </a:xfrm>
            <a:prstGeom prst="rect">
              <a:avLst/>
            </a:prstGeom>
          </p:spPr>
        </p:pic>
        <p:pic>
          <p:nvPicPr>
            <p:cNvPr id="22" name="Picture 21" descr="A white text on a black background&#10;&#10;AI-generated content may be incorrect.">
              <a:extLst>
                <a:ext uri="{FF2B5EF4-FFF2-40B4-BE49-F238E27FC236}">
                  <a16:creationId xmlns:a16="http://schemas.microsoft.com/office/drawing/2014/main" id="{343DFFDC-878C-70D4-B5A3-E73B9CD65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5465" y="-44013"/>
              <a:ext cx="3316407" cy="906402"/>
            </a:xfrm>
            <a:prstGeom prst="rect">
              <a:avLst/>
            </a:prstGeom>
          </p:spPr>
        </p:pic>
      </p:grpSp>
      <p:sp>
        <p:nvSpPr>
          <p:cNvPr id="25" name="Rectangle 24">
            <a:extLst>
              <a:ext uri="{FF2B5EF4-FFF2-40B4-BE49-F238E27FC236}">
                <a16:creationId xmlns:a16="http://schemas.microsoft.com/office/drawing/2014/main" id="{C2C4175D-7966-01F2-5193-ADD5411C0462}"/>
              </a:ext>
            </a:extLst>
          </p:cNvPr>
          <p:cNvSpPr/>
          <p:nvPr/>
        </p:nvSpPr>
        <p:spPr>
          <a:xfrm>
            <a:off x="148347" y="6000838"/>
            <a:ext cx="11850590" cy="70046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Jointly commissioning this work through the SW Net Zero Hub with three other SW local authorities will also support our alignment, and engagement with NESO and the DNOs – whilst also offering lessons to other local authorities.</a:t>
            </a:r>
          </a:p>
        </p:txBody>
      </p:sp>
    </p:spTree>
    <p:extLst>
      <p:ext uri="{BB962C8B-B14F-4D97-AF65-F5344CB8AC3E}">
        <p14:creationId xmlns:p14="http://schemas.microsoft.com/office/powerpoint/2010/main" val="228798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0005-221B-A93E-1B3C-1499BE0FDBE8}"/>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8E9A0693-1025-564E-FDF8-0E14A86261F9}"/>
              </a:ext>
            </a:extLst>
          </p:cNvPr>
          <p:cNvSpPr/>
          <p:nvPr/>
        </p:nvSpPr>
        <p:spPr>
          <a:xfrm>
            <a:off x="150994" y="1056897"/>
            <a:ext cx="6399451" cy="17128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Phase 1 (March-Apr)</a:t>
            </a:r>
          </a:p>
        </p:txBody>
      </p:sp>
      <p:cxnSp>
        <p:nvCxnSpPr>
          <p:cNvPr id="71" name="Straight Arrow Connector 70">
            <a:extLst>
              <a:ext uri="{FF2B5EF4-FFF2-40B4-BE49-F238E27FC236}">
                <a16:creationId xmlns:a16="http://schemas.microsoft.com/office/drawing/2014/main" id="{27CCB5D7-95A6-2E41-A6C0-20C144E7767C}"/>
              </a:ext>
            </a:extLst>
          </p:cNvPr>
          <p:cNvCxnSpPr>
            <a:stCxn id="11" idx="1"/>
          </p:cNvCxnSpPr>
          <p:nvPr/>
        </p:nvCxnSpPr>
        <p:spPr>
          <a:xfrm flipV="1">
            <a:off x="269573" y="1766683"/>
            <a:ext cx="5998118" cy="12610"/>
          </a:xfrm>
          <a:prstGeom prst="straightConnector1">
            <a:avLst/>
          </a:prstGeom>
          <a:ln w="7620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757287C6-E586-1512-09CD-B8C187549ABB}"/>
              </a:ext>
            </a:extLst>
          </p:cNvPr>
          <p:cNvSpPr/>
          <p:nvPr/>
        </p:nvSpPr>
        <p:spPr>
          <a:xfrm>
            <a:off x="269573" y="1433818"/>
            <a:ext cx="1670304" cy="690950"/>
          </a:xfrm>
          <a:prstGeom prst="roundRect">
            <a:avLst>
              <a:gd name="adj" fmla="val 0"/>
            </a:avLst>
          </a:prstGeom>
          <a:solidFill>
            <a:srgbClr val="00808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Internal team meeting *</a:t>
            </a:r>
          </a:p>
          <a:p>
            <a:pPr algn="ctr"/>
            <a:r>
              <a:rPr lang="en-GB" sz="1200">
                <a:solidFill>
                  <a:schemeClr val="bg1"/>
                </a:solidFill>
              </a:rPr>
              <a:t>Early March</a:t>
            </a:r>
          </a:p>
        </p:txBody>
      </p:sp>
      <p:sp>
        <p:nvSpPr>
          <p:cNvPr id="12" name="Rectangle: Rounded Corners 11">
            <a:extLst>
              <a:ext uri="{FF2B5EF4-FFF2-40B4-BE49-F238E27FC236}">
                <a16:creationId xmlns:a16="http://schemas.microsoft.com/office/drawing/2014/main" id="{545D3B72-5431-1005-39EB-A7209E4892AF}"/>
              </a:ext>
            </a:extLst>
          </p:cNvPr>
          <p:cNvSpPr/>
          <p:nvPr/>
        </p:nvSpPr>
        <p:spPr>
          <a:xfrm>
            <a:off x="2180713" y="1443904"/>
            <a:ext cx="1670304" cy="690949"/>
          </a:xfrm>
          <a:prstGeom prst="roundRect">
            <a:avLst>
              <a:gd name="adj" fmla="val 0"/>
            </a:avLst>
          </a:prstGeom>
          <a:solidFill>
            <a:schemeClr val="accent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Key Stakeholder interviews</a:t>
            </a:r>
            <a:r>
              <a:rPr lang="en-GB" sz="1600" b="1">
                <a:solidFill>
                  <a:schemeClr val="bg1"/>
                </a:solidFill>
              </a:rPr>
              <a:t>  *</a:t>
            </a:r>
          </a:p>
          <a:p>
            <a:pPr algn="ctr"/>
            <a:r>
              <a:rPr lang="en-GB" sz="1200">
                <a:solidFill>
                  <a:schemeClr val="bg1"/>
                </a:solidFill>
              </a:rPr>
              <a:t>March</a:t>
            </a:r>
          </a:p>
        </p:txBody>
      </p:sp>
      <p:sp>
        <p:nvSpPr>
          <p:cNvPr id="13" name="Rectangle: Rounded Corners 12">
            <a:extLst>
              <a:ext uri="{FF2B5EF4-FFF2-40B4-BE49-F238E27FC236}">
                <a16:creationId xmlns:a16="http://schemas.microsoft.com/office/drawing/2014/main" id="{D7D4DD1A-D07B-40A7-A873-98BFA2732DCF}"/>
              </a:ext>
            </a:extLst>
          </p:cNvPr>
          <p:cNvSpPr/>
          <p:nvPr/>
        </p:nvSpPr>
        <p:spPr>
          <a:xfrm>
            <a:off x="4091853" y="1433818"/>
            <a:ext cx="1670304" cy="690949"/>
          </a:xfrm>
          <a:prstGeom prst="roundRect">
            <a:avLst>
              <a:gd name="adj" fmla="val 0"/>
            </a:avLst>
          </a:prstGeom>
          <a:solidFill>
            <a:schemeClr val="accent2"/>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Senior leader workshop *</a:t>
            </a:r>
          </a:p>
          <a:p>
            <a:pPr algn="ctr"/>
            <a:r>
              <a:rPr lang="en-GB" sz="1200">
                <a:solidFill>
                  <a:schemeClr val="bg1"/>
                </a:solidFill>
              </a:rPr>
              <a:t>Late March/Early April</a:t>
            </a:r>
          </a:p>
        </p:txBody>
      </p:sp>
      <p:cxnSp>
        <p:nvCxnSpPr>
          <p:cNvPr id="3" name="Straight Arrow Connector 2">
            <a:extLst>
              <a:ext uri="{FF2B5EF4-FFF2-40B4-BE49-F238E27FC236}">
                <a16:creationId xmlns:a16="http://schemas.microsoft.com/office/drawing/2014/main" id="{8B4087EB-A76D-37E7-8331-17AA17D6CD1A}"/>
              </a:ext>
            </a:extLst>
          </p:cNvPr>
          <p:cNvCxnSpPr>
            <a:cxnSpLocks/>
          </p:cNvCxnSpPr>
          <p:nvPr/>
        </p:nvCxnSpPr>
        <p:spPr>
          <a:xfrm flipV="1">
            <a:off x="2056270" y="1772470"/>
            <a:ext cx="0" cy="459370"/>
          </a:xfrm>
          <a:prstGeom prst="straightConnector1">
            <a:avLst/>
          </a:prstGeom>
          <a:ln w="38100">
            <a:solidFill>
              <a:schemeClr val="tx1">
                <a:lumMod val="65000"/>
                <a:lumOff val="35000"/>
              </a:schemeClr>
            </a:solidFill>
            <a:headEnd type="oval"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AD589822-91F7-A461-13E6-806397299A48}"/>
              </a:ext>
            </a:extLst>
          </p:cNvPr>
          <p:cNvSpPr txBox="1"/>
          <p:nvPr/>
        </p:nvSpPr>
        <p:spPr>
          <a:xfrm>
            <a:off x="729205" y="2227335"/>
            <a:ext cx="1455407" cy="461665"/>
          </a:xfrm>
          <a:prstGeom prst="rect">
            <a:avLst/>
          </a:prstGeom>
          <a:noFill/>
        </p:spPr>
        <p:txBody>
          <a:bodyPr wrap="square" rtlCol="0">
            <a:spAutoFit/>
          </a:bodyPr>
          <a:lstStyle/>
          <a:p>
            <a:pPr algn="r"/>
            <a:r>
              <a:rPr lang="en-GB" sz="1200"/>
              <a:t>Comms &amp; engagement plan</a:t>
            </a:r>
          </a:p>
        </p:txBody>
      </p:sp>
      <p:cxnSp>
        <p:nvCxnSpPr>
          <p:cNvPr id="6" name="Straight Arrow Connector 5">
            <a:extLst>
              <a:ext uri="{FF2B5EF4-FFF2-40B4-BE49-F238E27FC236}">
                <a16:creationId xmlns:a16="http://schemas.microsoft.com/office/drawing/2014/main" id="{D08D436B-4792-E01C-F170-70DE5F34E01D}"/>
              </a:ext>
            </a:extLst>
          </p:cNvPr>
          <p:cNvCxnSpPr>
            <a:cxnSpLocks/>
          </p:cNvCxnSpPr>
          <p:nvPr/>
        </p:nvCxnSpPr>
        <p:spPr>
          <a:xfrm flipV="1">
            <a:off x="5870134" y="1766683"/>
            <a:ext cx="0" cy="459370"/>
          </a:xfrm>
          <a:prstGeom prst="straightConnector1">
            <a:avLst/>
          </a:prstGeom>
          <a:ln w="38100">
            <a:solidFill>
              <a:schemeClr val="tx1">
                <a:lumMod val="65000"/>
                <a:lumOff val="35000"/>
              </a:schemeClr>
            </a:solidFill>
            <a:headEnd type="oval" w="med" len="med"/>
            <a:tailEnd type="none" w="med" len="med"/>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CF0C4B8A-201C-8654-0DFC-6E4B5BBFEA3E}"/>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CFC653BF-0862-579F-E887-A5C197302D35}"/>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What’s the plan and timelines?</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46" name="Picture 45" descr="A green logo with text&#10;&#10;Description automatically generated">
            <a:extLst>
              <a:ext uri="{FF2B5EF4-FFF2-40B4-BE49-F238E27FC236}">
                <a16:creationId xmlns:a16="http://schemas.microsoft.com/office/drawing/2014/main" id="{00672D91-FFD4-3B11-6380-962E10236062}"/>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57" name="TextBox 56">
            <a:extLst>
              <a:ext uri="{FF2B5EF4-FFF2-40B4-BE49-F238E27FC236}">
                <a16:creationId xmlns:a16="http://schemas.microsoft.com/office/drawing/2014/main" id="{19C0691C-9E11-AACD-2AB8-E1DA723D0C17}"/>
              </a:ext>
            </a:extLst>
          </p:cNvPr>
          <p:cNvSpPr txBox="1"/>
          <p:nvPr/>
        </p:nvSpPr>
        <p:spPr>
          <a:xfrm>
            <a:off x="3831858" y="2228793"/>
            <a:ext cx="2160474" cy="461665"/>
          </a:xfrm>
          <a:prstGeom prst="rect">
            <a:avLst/>
          </a:prstGeom>
          <a:noFill/>
        </p:spPr>
        <p:txBody>
          <a:bodyPr wrap="square" rtlCol="0">
            <a:spAutoFit/>
          </a:bodyPr>
          <a:lstStyle/>
          <a:p>
            <a:pPr algn="r"/>
            <a:r>
              <a:rPr lang="en-GB" sz="1200"/>
              <a:t>Baseline documents</a:t>
            </a:r>
          </a:p>
          <a:p>
            <a:pPr algn="r"/>
            <a:r>
              <a:rPr lang="en-GB" sz="1200"/>
              <a:t>Draft Vision</a:t>
            </a:r>
          </a:p>
        </p:txBody>
      </p:sp>
      <p:sp>
        <p:nvSpPr>
          <p:cNvPr id="74" name="Rectangle 73">
            <a:extLst>
              <a:ext uri="{FF2B5EF4-FFF2-40B4-BE49-F238E27FC236}">
                <a16:creationId xmlns:a16="http://schemas.microsoft.com/office/drawing/2014/main" id="{50C3F0DD-0D69-EF71-60AE-6BD32BCF28DA}"/>
              </a:ext>
            </a:extLst>
          </p:cNvPr>
          <p:cNvSpPr/>
          <p:nvPr/>
        </p:nvSpPr>
        <p:spPr>
          <a:xfrm>
            <a:off x="148347" y="2911223"/>
            <a:ext cx="6399451" cy="17128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Phase 2 (May)</a:t>
            </a:r>
          </a:p>
        </p:txBody>
      </p:sp>
      <p:cxnSp>
        <p:nvCxnSpPr>
          <p:cNvPr id="75" name="Straight Arrow Connector 74">
            <a:extLst>
              <a:ext uri="{FF2B5EF4-FFF2-40B4-BE49-F238E27FC236}">
                <a16:creationId xmlns:a16="http://schemas.microsoft.com/office/drawing/2014/main" id="{1478D2B6-B741-4133-0BEF-2074D8BE8B3B}"/>
              </a:ext>
            </a:extLst>
          </p:cNvPr>
          <p:cNvCxnSpPr>
            <a:stCxn id="76" idx="1"/>
          </p:cNvCxnSpPr>
          <p:nvPr/>
        </p:nvCxnSpPr>
        <p:spPr>
          <a:xfrm flipV="1">
            <a:off x="266926" y="3621009"/>
            <a:ext cx="5998118" cy="12610"/>
          </a:xfrm>
          <a:prstGeom prst="straightConnector1">
            <a:avLst/>
          </a:prstGeom>
          <a:ln w="7620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6" name="Rectangle: Rounded Corners 75">
            <a:extLst>
              <a:ext uri="{FF2B5EF4-FFF2-40B4-BE49-F238E27FC236}">
                <a16:creationId xmlns:a16="http://schemas.microsoft.com/office/drawing/2014/main" id="{957E4AA9-70BD-FBEF-848B-EB676258C258}"/>
              </a:ext>
            </a:extLst>
          </p:cNvPr>
          <p:cNvSpPr/>
          <p:nvPr/>
        </p:nvSpPr>
        <p:spPr>
          <a:xfrm>
            <a:off x="266926" y="3288144"/>
            <a:ext cx="1670304" cy="690950"/>
          </a:xfrm>
          <a:prstGeom prst="roundRect">
            <a:avLst>
              <a:gd name="adj" fmla="val 0"/>
            </a:avLst>
          </a:prstGeom>
          <a:solidFill>
            <a:schemeClr val="accent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2x Engagement workshops</a:t>
            </a:r>
          </a:p>
          <a:p>
            <a:pPr algn="ctr"/>
            <a:r>
              <a:rPr lang="en-GB" sz="1200">
                <a:solidFill>
                  <a:schemeClr val="bg1"/>
                </a:solidFill>
              </a:rPr>
              <a:t>Early May</a:t>
            </a:r>
          </a:p>
        </p:txBody>
      </p:sp>
      <p:sp>
        <p:nvSpPr>
          <p:cNvPr id="77" name="Rectangle: Rounded Corners 76">
            <a:extLst>
              <a:ext uri="{FF2B5EF4-FFF2-40B4-BE49-F238E27FC236}">
                <a16:creationId xmlns:a16="http://schemas.microsoft.com/office/drawing/2014/main" id="{2F7F0074-5B09-21FD-E2CD-BD0A5A7281BF}"/>
              </a:ext>
            </a:extLst>
          </p:cNvPr>
          <p:cNvSpPr/>
          <p:nvPr/>
        </p:nvSpPr>
        <p:spPr>
          <a:xfrm>
            <a:off x="2178066" y="3298230"/>
            <a:ext cx="1670304" cy="690949"/>
          </a:xfrm>
          <a:prstGeom prst="roundRect">
            <a:avLst>
              <a:gd name="adj" fmla="val 0"/>
            </a:avLst>
          </a:prstGeom>
          <a:solidFill>
            <a:schemeClr val="accent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Stakeholder survey</a:t>
            </a:r>
          </a:p>
          <a:p>
            <a:pPr algn="ctr"/>
            <a:r>
              <a:rPr lang="en-GB" sz="1200">
                <a:solidFill>
                  <a:schemeClr val="bg1"/>
                </a:solidFill>
              </a:rPr>
              <a:t>May</a:t>
            </a:r>
          </a:p>
        </p:txBody>
      </p:sp>
      <p:sp>
        <p:nvSpPr>
          <p:cNvPr id="78" name="Rectangle: Rounded Corners 77">
            <a:extLst>
              <a:ext uri="{FF2B5EF4-FFF2-40B4-BE49-F238E27FC236}">
                <a16:creationId xmlns:a16="http://schemas.microsoft.com/office/drawing/2014/main" id="{7A2B5291-86E6-C492-77E3-AF10AA40D85C}"/>
              </a:ext>
            </a:extLst>
          </p:cNvPr>
          <p:cNvSpPr/>
          <p:nvPr/>
        </p:nvSpPr>
        <p:spPr>
          <a:xfrm>
            <a:off x="4089206" y="3288144"/>
            <a:ext cx="1670304" cy="690949"/>
          </a:xfrm>
          <a:prstGeom prst="roundRect">
            <a:avLst>
              <a:gd name="adj" fmla="val 0"/>
            </a:avLst>
          </a:prstGeom>
          <a:solidFill>
            <a:srgbClr val="00808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Internal team meeting  *</a:t>
            </a:r>
          </a:p>
          <a:p>
            <a:pPr algn="ctr"/>
            <a:r>
              <a:rPr lang="en-GB" sz="1200">
                <a:solidFill>
                  <a:schemeClr val="bg1"/>
                </a:solidFill>
              </a:rPr>
              <a:t>Late May</a:t>
            </a:r>
          </a:p>
        </p:txBody>
      </p:sp>
      <p:cxnSp>
        <p:nvCxnSpPr>
          <p:cNvPr id="81" name="Straight Arrow Connector 80">
            <a:extLst>
              <a:ext uri="{FF2B5EF4-FFF2-40B4-BE49-F238E27FC236}">
                <a16:creationId xmlns:a16="http://schemas.microsoft.com/office/drawing/2014/main" id="{4806AE15-4FBF-7C8A-1938-E306B4C72131}"/>
              </a:ext>
            </a:extLst>
          </p:cNvPr>
          <p:cNvCxnSpPr>
            <a:cxnSpLocks/>
          </p:cNvCxnSpPr>
          <p:nvPr/>
        </p:nvCxnSpPr>
        <p:spPr>
          <a:xfrm flipV="1">
            <a:off x="5867487" y="3621009"/>
            <a:ext cx="0" cy="459370"/>
          </a:xfrm>
          <a:prstGeom prst="straightConnector1">
            <a:avLst/>
          </a:prstGeom>
          <a:ln w="38100">
            <a:solidFill>
              <a:schemeClr val="tx1">
                <a:lumMod val="65000"/>
                <a:lumOff val="35000"/>
              </a:schemeClr>
            </a:solidFill>
            <a:headEnd type="oval" w="med" len="med"/>
            <a:tailEnd type="none" w="med" len="med"/>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100E12B6-ED7E-70B2-0B36-4902AD77F604}"/>
              </a:ext>
            </a:extLst>
          </p:cNvPr>
          <p:cNvSpPr txBox="1"/>
          <p:nvPr/>
        </p:nvSpPr>
        <p:spPr>
          <a:xfrm>
            <a:off x="3749042" y="4083119"/>
            <a:ext cx="2240643" cy="461665"/>
          </a:xfrm>
          <a:prstGeom prst="rect">
            <a:avLst/>
          </a:prstGeom>
          <a:noFill/>
        </p:spPr>
        <p:txBody>
          <a:bodyPr wrap="square" rtlCol="0">
            <a:spAutoFit/>
          </a:bodyPr>
          <a:lstStyle/>
          <a:p>
            <a:pPr algn="r"/>
            <a:r>
              <a:rPr lang="en-GB" sz="1200"/>
              <a:t>Final Vision, Data repository and methodology/gap analysis</a:t>
            </a:r>
          </a:p>
        </p:txBody>
      </p:sp>
      <p:sp>
        <p:nvSpPr>
          <p:cNvPr id="83" name="Rectangle 82">
            <a:extLst>
              <a:ext uri="{FF2B5EF4-FFF2-40B4-BE49-F238E27FC236}">
                <a16:creationId xmlns:a16="http://schemas.microsoft.com/office/drawing/2014/main" id="{D2491282-617F-8399-A9BE-8C6501EE3701}"/>
              </a:ext>
            </a:extLst>
          </p:cNvPr>
          <p:cNvSpPr/>
          <p:nvPr/>
        </p:nvSpPr>
        <p:spPr>
          <a:xfrm>
            <a:off x="152644" y="4833636"/>
            <a:ext cx="6399451" cy="17128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Phase 3 (June-July)</a:t>
            </a:r>
          </a:p>
        </p:txBody>
      </p:sp>
      <p:cxnSp>
        <p:nvCxnSpPr>
          <p:cNvPr id="84" name="Straight Arrow Connector 83">
            <a:extLst>
              <a:ext uri="{FF2B5EF4-FFF2-40B4-BE49-F238E27FC236}">
                <a16:creationId xmlns:a16="http://schemas.microsoft.com/office/drawing/2014/main" id="{8D8D6153-20C9-F958-E2DF-CDF72492BD04}"/>
              </a:ext>
            </a:extLst>
          </p:cNvPr>
          <p:cNvCxnSpPr>
            <a:cxnSpLocks/>
            <a:stCxn id="85" idx="1"/>
          </p:cNvCxnSpPr>
          <p:nvPr/>
        </p:nvCxnSpPr>
        <p:spPr>
          <a:xfrm flipV="1">
            <a:off x="271223" y="5543422"/>
            <a:ext cx="5926704" cy="12610"/>
          </a:xfrm>
          <a:prstGeom prst="straightConnector1">
            <a:avLst/>
          </a:prstGeom>
          <a:ln w="76200">
            <a:solidFill>
              <a:schemeClr val="tx1">
                <a:lumMod val="65000"/>
                <a:lumOff val="35000"/>
              </a:schemeClr>
            </a:solidFill>
            <a:tailEnd type="diamond"/>
          </a:ln>
        </p:spPr>
        <p:style>
          <a:lnRef idx="2">
            <a:schemeClr val="accent1"/>
          </a:lnRef>
          <a:fillRef idx="0">
            <a:schemeClr val="accent1"/>
          </a:fillRef>
          <a:effectRef idx="1">
            <a:schemeClr val="accent1"/>
          </a:effectRef>
          <a:fontRef idx="minor">
            <a:schemeClr val="tx1"/>
          </a:fontRef>
        </p:style>
      </p:cxnSp>
      <p:sp>
        <p:nvSpPr>
          <p:cNvPr id="85" name="Rectangle: Rounded Corners 84">
            <a:extLst>
              <a:ext uri="{FF2B5EF4-FFF2-40B4-BE49-F238E27FC236}">
                <a16:creationId xmlns:a16="http://schemas.microsoft.com/office/drawing/2014/main" id="{5A8E1833-92E7-1921-1DF8-3DC5FAED3E3E}"/>
              </a:ext>
            </a:extLst>
          </p:cNvPr>
          <p:cNvSpPr/>
          <p:nvPr/>
        </p:nvSpPr>
        <p:spPr>
          <a:xfrm>
            <a:off x="271223" y="5210557"/>
            <a:ext cx="1670304" cy="690950"/>
          </a:xfrm>
          <a:prstGeom prst="roundRect">
            <a:avLst>
              <a:gd name="adj" fmla="val 0"/>
            </a:avLst>
          </a:prstGeom>
          <a:solidFill>
            <a:schemeClr val="accent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4x Regional webinars</a:t>
            </a:r>
          </a:p>
          <a:p>
            <a:pPr algn="ctr"/>
            <a:r>
              <a:rPr lang="en-GB" sz="1200">
                <a:solidFill>
                  <a:schemeClr val="bg1"/>
                </a:solidFill>
              </a:rPr>
              <a:t>Late June</a:t>
            </a:r>
          </a:p>
        </p:txBody>
      </p:sp>
      <p:sp>
        <p:nvSpPr>
          <p:cNvPr id="86" name="Rectangle: Rounded Corners 85">
            <a:extLst>
              <a:ext uri="{FF2B5EF4-FFF2-40B4-BE49-F238E27FC236}">
                <a16:creationId xmlns:a16="http://schemas.microsoft.com/office/drawing/2014/main" id="{A3001FCA-F762-A3EE-588B-A3DE8BCEF205}"/>
              </a:ext>
            </a:extLst>
          </p:cNvPr>
          <p:cNvSpPr/>
          <p:nvPr/>
        </p:nvSpPr>
        <p:spPr>
          <a:xfrm>
            <a:off x="2182363" y="5220643"/>
            <a:ext cx="1670304" cy="690949"/>
          </a:xfrm>
          <a:prstGeom prst="roundRect">
            <a:avLst>
              <a:gd name="adj" fmla="val 0"/>
            </a:avLst>
          </a:prstGeom>
          <a:solidFill>
            <a:schemeClr val="accent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2x Local working groups</a:t>
            </a:r>
          </a:p>
          <a:p>
            <a:pPr algn="ctr"/>
            <a:r>
              <a:rPr lang="en-GB" sz="1200">
                <a:solidFill>
                  <a:schemeClr val="bg1"/>
                </a:solidFill>
              </a:rPr>
              <a:t>Early July</a:t>
            </a:r>
          </a:p>
        </p:txBody>
      </p:sp>
      <p:sp>
        <p:nvSpPr>
          <p:cNvPr id="87" name="Rectangle: Rounded Corners 86">
            <a:extLst>
              <a:ext uri="{FF2B5EF4-FFF2-40B4-BE49-F238E27FC236}">
                <a16:creationId xmlns:a16="http://schemas.microsoft.com/office/drawing/2014/main" id="{B2AE13B8-0863-7103-90FD-F77723E96420}"/>
              </a:ext>
            </a:extLst>
          </p:cNvPr>
          <p:cNvSpPr/>
          <p:nvPr/>
        </p:nvSpPr>
        <p:spPr>
          <a:xfrm>
            <a:off x="4093503" y="5210557"/>
            <a:ext cx="1670304" cy="690949"/>
          </a:xfrm>
          <a:prstGeom prst="roundRect">
            <a:avLst>
              <a:gd name="adj" fmla="val 0"/>
            </a:avLst>
          </a:prstGeom>
          <a:solidFill>
            <a:srgbClr val="00808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Internal team meeting *</a:t>
            </a:r>
          </a:p>
          <a:p>
            <a:pPr algn="ctr"/>
            <a:r>
              <a:rPr lang="en-GB" sz="1200">
                <a:solidFill>
                  <a:schemeClr val="bg1"/>
                </a:solidFill>
              </a:rPr>
              <a:t>Late July</a:t>
            </a:r>
          </a:p>
        </p:txBody>
      </p:sp>
      <p:cxnSp>
        <p:nvCxnSpPr>
          <p:cNvPr id="88" name="Straight Arrow Connector 87">
            <a:extLst>
              <a:ext uri="{FF2B5EF4-FFF2-40B4-BE49-F238E27FC236}">
                <a16:creationId xmlns:a16="http://schemas.microsoft.com/office/drawing/2014/main" id="{26D13806-565C-42DA-59D1-299E8F5F9818}"/>
              </a:ext>
            </a:extLst>
          </p:cNvPr>
          <p:cNvCxnSpPr>
            <a:cxnSpLocks/>
          </p:cNvCxnSpPr>
          <p:nvPr/>
        </p:nvCxnSpPr>
        <p:spPr>
          <a:xfrm flipV="1">
            <a:off x="5871784" y="5543422"/>
            <a:ext cx="0" cy="459370"/>
          </a:xfrm>
          <a:prstGeom prst="straightConnector1">
            <a:avLst/>
          </a:prstGeom>
          <a:ln w="38100">
            <a:solidFill>
              <a:schemeClr val="tx1">
                <a:lumMod val="65000"/>
                <a:lumOff val="35000"/>
              </a:schemeClr>
            </a:solidFill>
            <a:headEnd type="oval" w="med" len="med"/>
            <a:tailEnd type="none" w="med" len="med"/>
          </a:ln>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E01F7A91-635D-B1F2-2AD2-C292EAC6AFAE}"/>
              </a:ext>
            </a:extLst>
          </p:cNvPr>
          <p:cNvSpPr txBox="1"/>
          <p:nvPr/>
        </p:nvSpPr>
        <p:spPr>
          <a:xfrm>
            <a:off x="3833508" y="6005532"/>
            <a:ext cx="2160474" cy="461665"/>
          </a:xfrm>
          <a:prstGeom prst="rect">
            <a:avLst/>
          </a:prstGeom>
          <a:noFill/>
        </p:spPr>
        <p:txBody>
          <a:bodyPr wrap="square" rtlCol="0">
            <a:spAutoFit/>
          </a:bodyPr>
          <a:lstStyle/>
          <a:p>
            <a:pPr algn="r"/>
            <a:r>
              <a:rPr lang="en-GB" sz="1200"/>
              <a:t>Forward Plans</a:t>
            </a:r>
          </a:p>
          <a:p>
            <a:pPr algn="r"/>
            <a:r>
              <a:rPr lang="en-GB" sz="1200"/>
              <a:t>Possible launch webinar</a:t>
            </a:r>
          </a:p>
        </p:txBody>
      </p:sp>
      <p:sp>
        <p:nvSpPr>
          <p:cNvPr id="90" name="Rectangle 89">
            <a:extLst>
              <a:ext uri="{FF2B5EF4-FFF2-40B4-BE49-F238E27FC236}">
                <a16:creationId xmlns:a16="http://schemas.microsoft.com/office/drawing/2014/main" id="{E6550E59-ABD2-2D98-F6C7-B7692FA8A115}"/>
              </a:ext>
            </a:extLst>
          </p:cNvPr>
          <p:cNvSpPr/>
          <p:nvPr/>
        </p:nvSpPr>
        <p:spPr>
          <a:xfrm>
            <a:off x="6683802" y="1094123"/>
            <a:ext cx="2563103" cy="2086317"/>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600">
                <a:solidFill>
                  <a:schemeClr val="tx1"/>
                </a:solidFill>
              </a:rPr>
              <a:t>The three </a:t>
            </a:r>
            <a:r>
              <a:rPr lang="en-GB" sz="1600" b="1">
                <a:solidFill>
                  <a:srgbClr val="008080"/>
                </a:solidFill>
              </a:rPr>
              <a:t>internal team meetings</a:t>
            </a:r>
            <a:r>
              <a:rPr lang="en-GB" sz="1600">
                <a:solidFill>
                  <a:schemeClr val="tx1"/>
                </a:solidFill>
              </a:rPr>
              <a:t> will respectively:</a:t>
            </a:r>
          </a:p>
          <a:p>
            <a:pPr marL="342900" indent="-342900">
              <a:buFont typeface="+mj-lt"/>
              <a:buAutoNum type="arabicPeriod"/>
            </a:pPr>
            <a:r>
              <a:rPr lang="en-GB" sz="1600">
                <a:solidFill>
                  <a:schemeClr val="tx1"/>
                </a:solidFill>
              </a:rPr>
              <a:t>Map stakeholders and steer the project</a:t>
            </a:r>
          </a:p>
          <a:p>
            <a:pPr marL="342900" indent="-342900">
              <a:buFont typeface="+mj-lt"/>
              <a:buAutoNum type="arabicPeriod"/>
            </a:pPr>
            <a:r>
              <a:rPr lang="en-GB" sz="1600">
                <a:solidFill>
                  <a:schemeClr val="tx1"/>
                </a:solidFill>
              </a:rPr>
              <a:t>Review engagement findings and finalise the vision</a:t>
            </a:r>
          </a:p>
          <a:p>
            <a:pPr marL="342900" indent="-342900">
              <a:buFont typeface="+mj-lt"/>
              <a:buAutoNum type="arabicPeriod"/>
            </a:pPr>
            <a:r>
              <a:rPr lang="en-GB" sz="1600">
                <a:solidFill>
                  <a:schemeClr val="tx1"/>
                </a:solidFill>
              </a:rPr>
              <a:t>Decide on next steps</a:t>
            </a:r>
          </a:p>
        </p:txBody>
      </p:sp>
      <p:sp>
        <p:nvSpPr>
          <p:cNvPr id="91" name="Rectangle 90">
            <a:extLst>
              <a:ext uri="{FF2B5EF4-FFF2-40B4-BE49-F238E27FC236}">
                <a16:creationId xmlns:a16="http://schemas.microsoft.com/office/drawing/2014/main" id="{6373483F-0C50-3B70-9BBF-B7E3E460F994}"/>
              </a:ext>
            </a:extLst>
          </p:cNvPr>
          <p:cNvSpPr/>
          <p:nvPr/>
        </p:nvSpPr>
        <p:spPr>
          <a:xfrm>
            <a:off x="9458860" y="1081513"/>
            <a:ext cx="2563103" cy="2086317"/>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600">
                <a:solidFill>
                  <a:schemeClr val="tx1"/>
                </a:solidFill>
              </a:rPr>
              <a:t>The </a:t>
            </a:r>
            <a:r>
              <a:rPr lang="en-GB" sz="1600" b="1">
                <a:solidFill>
                  <a:schemeClr val="accent2"/>
                </a:solidFill>
              </a:rPr>
              <a:t>key stakeholder interviews</a:t>
            </a:r>
            <a:r>
              <a:rPr lang="en-GB" sz="1600" b="1">
                <a:solidFill>
                  <a:schemeClr val="tx1"/>
                </a:solidFill>
              </a:rPr>
              <a:t> </a:t>
            </a:r>
            <a:r>
              <a:rPr lang="en-GB" sz="1600">
                <a:solidFill>
                  <a:schemeClr val="tx1"/>
                </a:solidFill>
              </a:rPr>
              <a:t>(4-6x) and </a:t>
            </a:r>
            <a:r>
              <a:rPr lang="en-GB" sz="1600" b="1">
                <a:solidFill>
                  <a:schemeClr val="accent2"/>
                </a:solidFill>
              </a:rPr>
              <a:t>senior leaders workshop</a:t>
            </a:r>
            <a:r>
              <a:rPr lang="en-GB" sz="1600">
                <a:solidFill>
                  <a:schemeClr val="tx1"/>
                </a:solidFill>
              </a:rPr>
              <a:t> will interview key priority strategic stakeholders (internal or external) to understand their role and ambitions.</a:t>
            </a:r>
          </a:p>
        </p:txBody>
      </p:sp>
      <p:sp>
        <p:nvSpPr>
          <p:cNvPr id="92" name="Rectangle 91">
            <a:extLst>
              <a:ext uri="{FF2B5EF4-FFF2-40B4-BE49-F238E27FC236}">
                <a16:creationId xmlns:a16="http://schemas.microsoft.com/office/drawing/2014/main" id="{5E5ED6A8-7243-AEF7-9886-C539339CA556}"/>
              </a:ext>
            </a:extLst>
          </p:cNvPr>
          <p:cNvSpPr/>
          <p:nvPr/>
        </p:nvSpPr>
        <p:spPr>
          <a:xfrm>
            <a:off x="6687110" y="3329741"/>
            <a:ext cx="2563103" cy="215665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600">
                <a:solidFill>
                  <a:schemeClr val="tx1"/>
                </a:solidFill>
              </a:rPr>
              <a:t>The </a:t>
            </a:r>
            <a:r>
              <a:rPr lang="en-GB" sz="1600" b="1">
                <a:solidFill>
                  <a:schemeClr val="accent1"/>
                </a:solidFill>
              </a:rPr>
              <a:t>engagement workshop and survey</a:t>
            </a:r>
            <a:r>
              <a:rPr lang="en-GB" sz="1600" b="1">
                <a:solidFill>
                  <a:schemeClr val="tx1"/>
                </a:solidFill>
              </a:rPr>
              <a:t> </a:t>
            </a:r>
            <a:r>
              <a:rPr lang="en-GB" sz="1600">
                <a:solidFill>
                  <a:schemeClr val="tx1"/>
                </a:solidFill>
              </a:rPr>
              <a:t>will further clarify priorities and roles from a wider set of stakeholders.</a:t>
            </a:r>
            <a:endParaRPr lang="en-GB" sz="1600" b="1">
              <a:solidFill>
                <a:schemeClr val="tx1"/>
              </a:solidFill>
            </a:endParaRPr>
          </a:p>
        </p:txBody>
      </p:sp>
      <p:sp>
        <p:nvSpPr>
          <p:cNvPr id="93" name="Rectangle 92">
            <a:extLst>
              <a:ext uri="{FF2B5EF4-FFF2-40B4-BE49-F238E27FC236}">
                <a16:creationId xmlns:a16="http://schemas.microsoft.com/office/drawing/2014/main" id="{C0B89701-4628-BD36-2AED-134A9C03EDA6}"/>
              </a:ext>
            </a:extLst>
          </p:cNvPr>
          <p:cNvSpPr/>
          <p:nvPr/>
        </p:nvSpPr>
        <p:spPr>
          <a:xfrm>
            <a:off x="9462168" y="3317131"/>
            <a:ext cx="2563103" cy="2156659"/>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600">
                <a:solidFill>
                  <a:schemeClr val="tx1"/>
                </a:solidFill>
              </a:rPr>
              <a:t>The </a:t>
            </a:r>
            <a:r>
              <a:rPr lang="en-GB" sz="1600" b="1">
                <a:solidFill>
                  <a:schemeClr val="accent5"/>
                </a:solidFill>
              </a:rPr>
              <a:t>regional webinars</a:t>
            </a:r>
            <a:r>
              <a:rPr lang="en-GB" sz="1600">
                <a:solidFill>
                  <a:schemeClr val="accent5"/>
                </a:solidFill>
              </a:rPr>
              <a:t> and </a:t>
            </a:r>
            <a:r>
              <a:rPr lang="en-GB" sz="1600" b="1">
                <a:solidFill>
                  <a:schemeClr val="accent5"/>
                </a:solidFill>
              </a:rPr>
              <a:t>local working groups</a:t>
            </a:r>
            <a:r>
              <a:rPr lang="en-GB" sz="1600" b="1">
                <a:solidFill>
                  <a:schemeClr val="tx1"/>
                </a:solidFill>
              </a:rPr>
              <a:t> </a:t>
            </a:r>
            <a:r>
              <a:rPr lang="en-GB" sz="1600">
                <a:solidFill>
                  <a:schemeClr val="tx1"/>
                </a:solidFill>
              </a:rPr>
              <a:t>will further learn and explore issues on governance, finance, delivery and comms.</a:t>
            </a:r>
            <a:endParaRPr lang="en-GB" sz="1600" b="1">
              <a:solidFill>
                <a:schemeClr val="tx1"/>
              </a:solidFill>
            </a:endParaRPr>
          </a:p>
        </p:txBody>
      </p:sp>
      <p:sp>
        <p:nvSpPr>
          <p:cNvPr id="96" name="Rectangle 95">
            <a:extLst>
              <a:ext uri="{FF2B5EF4-FFF2-40B4-BE49-F238E27FC236}">
                <a16:creationId xmlns:a16="http://schemas.microsoft.com/office/drawing/2014/main" id="{5B576A71-D8C2-68B0-04EA-621D66365D36}"/>
              </a:ext>
            </a:extLst>
          </p:cNvPr>
          <p:cNvSpPr/>
          <p:nvPr/>
        </p:nvSpPr>
        <p:spPr>
          <a:xfrm>
            <a:off x="6686255" y="5586512"/>
            <a:ext cx="5349176" cy="116383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600" b="1">
                <a:solidFill>
                  <a:schemeClr val="bg1"/>
                </a:solidFill>
              </a:rPr>
              <a:t>*Representatives of internal teams are encouraged to at least join the internal team meetings and senior leader workshops – and we may ask to dig into some issues with you through the key stakeholder interviews.</a:t>
            </a:r>
          </a:p>
        </p:txBody>
      </p:sp>
    </p:spTree>
    <p:extLst>
      <p:ext uri="{BB962C8B-B14F-4D97-AF65-F5344CB8AC3E}">
        <p14:creationId xmlns:p14="http://schemas.microsoft.com/office/powerpoint/2010/main" val="271009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C5C316-6D7C-DEAC-4067-B5D84D7FCD65}"/>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74FAF73-C50F-EB01-24AD-DEDE45D6DD87}"/>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Our asks of you</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green logo with text&#10;&#10;Description automatically generated">
            <a:extLst>
              <a:ext uri="{FF2B5EF4-FFF2-40B4-BE49-F238E27FC236}">
                <a16:creationId xmlns:a16="http://schemas.microsoft.com/office/drawing/2014/main" id="{6B8F74E7-AF33-181B-C78A-5F75B57FAD1F}"/>
              </a:ext>
            </a:extLst>
          </p:cNvPr>
          <p:cNvPicPr>
            <a:picLocks noChangeAspect="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9" name="Rectangle 8">
            <a:extLst>
              <a:ext uri="{FF2B5EF4-FFF2-40B4-BE49-F238E27FC236}">
                <a16:creationId xmlns:a16="http://schemas.microsoft.com/office/drawing/2014/main" id="{0A9A00F7-EA31-B27A-8363-8DA6A02083C5}"/>
              </a:ext>
            </a:extLst>
          </p:cNvPr>
          <p:cNvSpPr/>
          <p:nvPr/>
        </p:nvSpPr>
        <p:spPr>
          <a:xfrm>
            <a:off x="463932" y="1652179"/>
            <a:ext cx="3536111" cy="2147661"/>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1. </a:t>
            </a:r>
            <a:r>
              <a:rPr lang="en-GB">
                <a:solidFill>
                  <a:schemeClr val="tx1"/>
                </a:solidFill>
              </a:rPr>
              <a:t>Please nominate an </a:t>
            </a:r>
            <a:r>
              <a:rPr lang="en-GB" b="1">
                <a:solidFill>
                  <a:schemeClr val="tx1"/>
                </a:solidFill>
              </a:rPr>
              <a:t>officer</a:t>
            </a:r>
            <a:r>
              <a:rPr lang="en-GB">
                <a:solidFill>
                  <a:schemeClr val="tx1"/>
                </a:solidFill>
              </a:rPr>
              <a:t> from each area to participate in the </a:t>
            </a:r>
            <a:r>
              <a:rPr lang="en-GB" b="1">
                <a:solidFill>
                  <a:schemeClr val="tx1"/>
                </a:solidFill>
              </a:rPr>
              <a:t>3x Internal Team meetings</a:t>
            </a:r>
            <a:r>
              <a:rPr lang="en-GB">
                <a:solidFill>
                  <a:schemeClr val="tx1"/>
                </a:solidFill>
              </a:rPr>
              <a:t> (March, May, July). </a:t>
            </a:r>
          </a:p>
        </p:txBody>
      </p:sp>
      <p:sp>
        <p:nvSpPr>
          <p:cNvPr id="10" name="Rectangle 9">
            <a:extLst>
              <a:ext uri="{FF2B5EF4-FFF2-40B4-BE49-F238E27FC236}">
                <a16:creationId xmlns:a16="http://schemas.microsoft.com/office/drawing/2014/main" id="{6FA77579-5932-7493-1FB9-3E376DD561AE}"/>
              </a:ext>
            </a:extLst>
          </p:cNvPr>
          <p:cNvSpPr/>
          <p:nvPr/>
        </p:nvSpPr>
        <p:spPr>
          <a:xfrm>
            <a:off x="463932" y="4546779"/>
            <a:ext cx="3536111" cy="2147661"/>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4. </a:t>
            </a:r>
            <a:r>
              <a:rPr lang="en-GB">
                <a:solidFill>
                  <a:schemeClr val="tx1"/>
                </a:solidFill>
              </a:rPr>
              <a:t>Please </a:t>
            </a:r>
            <a:r>
              <a:rPr lang="en-GB" b="1">
                <a:solidFill>
                  <a:schemeClr val="tx1"/>
                </a:solidFill>
              </a:rPr>
              <a:t>mention any stakeholders </a:t>
            </a:r>
            <a:r>
              <a:rPr lang="en-GB">
                <a:solidFill>
                  <a:schemeClr val="tx1"/>
                </a:solidFill>
              </a:rPr>
              <a:t>you think may be relevant to the spreadsheet. </a:t>
            </a:r>
          </a:p>
        </p:txBody>
      </p:sp>
      <p:sp>
        <p:nvSpPr>
          <p:cNvPr id="11" name="Rectangle 10">
            <a:extLst>
              <a:ext uri="{FF2B5EF4-FFF2-40B4-BE49-F238E27FC236}">
                <a16:creationId xmlns:a16="http://schemas.microsoft.com/office/drawing/2014/main" id="{ECDB81DB-468B-FEBB-3AC0-AB8D25BF5D1E}"/>
              </a:ext>
            </a:extLst>
          </p:cNvPr>
          <p:cNvSpPr/>
          <p:nvPr/>
        </p:nvSpPr>
        <p:spPr>
          <a:xfrm>
            <a:off x="4327944" y="4546779"/>
            <a:ext cx="3536111" cy="2147661"/>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5. </a:t>
            </a:r>
            <a:r>
              <a:rPr lang="en-GB">
                <a:solidFill>
                  <a:schemeClr val="tx1"/>
                </a:solidFill>
              </a:rPr>
              <a:t>Please help us </a:t>
            </a:r>
            <a:r>
              <a:rPr lang="en-GB" b="1">
                <a:solidFill>
                  <a:schemeClr val="tx1"/>
                </a:solidFill>
              </a:rPr>
              <a:t>identify any relevant </a:t>
            </a:r>
            <a:r>
              <a:rPr lang="en-GB" b="1" u="sng">
                <a:solidFill>
                  <a:schemeClr val="tx1"/>
                </a:solidFill>
              </a:rPr>
              <a:t>local </a:t>
            </a:r>
            <a:r>
              <a:rPr lang="en-GB" b="1">
                <a:solidFill>
                  <a:schemeClr val="tx1"/>
                </a:solidFill>
              </a:rPr>
              <a:t>datasets</a:t>
            </a:r>
            <a:r>
              <a:rPr lang="en-GB">
                <a:solidFill>
                  <a:schemeClr val="tx1"/>
                </a:solidFill>
              </a:rPr>
              <a:t>. We don’t need to actually share the data now – we just want to identify what there is, its format, and any usage limitations.</a:t>
            </a:r>
          </a:p>
        </p:txBody>
      </p:sp>
      <p:sp>
        <p:nvSpPr>
          <p:cNvPr id="12" name="Rectangle 11">
            <a:extLst>
              <a:ext uri="{FF2B5EF4-FFF2-40B4-BE49-F238E27FC236}">
                <a16:creationId xmlns:a16="http://schemas.microsoft.com/office/drawing/2014/main" id="{EFB15236-2A2C-D25A-259E-C2846E107816}"/>
              </a:ext>
            </a:extLst>
          </p:cNvPr>
          <p:cNvSpPr/>
          <p:nvPr/>
        </p:nvSpPr>
        <p:spPr>
          <a:xfrm>
            <a:off x="4327944" y="1652179"/>
            <a:ext cx="3536111" cy="2147661"/>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2. </a:t>
            </a:r>
            <a:r>
              <a:rPr lang="en-GB">
                <a:solidFill>
                  <a:schemeClr val="tx1"/>
                </a:solidFill>
              </a:rPr>
              <a:t>Please nominate a </a:t>
            </a:r>
            <a:r>
              <a:rPr lang="en-GB" b="1">
                <a:solidFill>
                  <a:schemeClr val="tx1"/>
                </a:solidFill>
              </a:rPr>
              <a:t>senior leader</a:t>
            </a:r>
            <a:r>
              <a:rPr lang="en-GB">
                <a:solidFill>
                  <a:schemeClr val="tx1"/>
                </a:solidFill>
              </a:rPr>
              <a:t> from each area to participate in the </a:t>
            </a:r>
            <a:r>
              <a:rPr lang="en-GB" b="1">
                <a:solidFill>
                  <a:schemeClr val="tx1"/>
                </a:solidFill>
              </a:rPr>
              <a:t>Senior Leader Workshop </a:t>
            </a:r>
            <a:r>
              <a:rPr lang="en-GB">
                <a:solidFill>
                  <a:schemeClr val="tx1"/>
                </a:solidFill>
              </a:rPr>
              <a:t>(late March/early April)</a:t>
            </a:r>
            <a:r>
              <a:rPr lang="en-GB" b="1">
                <a:solidFill>
                  <a:schemeClr val="tx1"/>
                </a:solidFill>
              </a:rPr>
              <a:t>.</a:t>
            </a:r>
            <a:r>
              <a:rPr lang="en-GB">
                <a:solidFill>
                  <a:schemeClr val="tx1"/>
                </a:solidFill>
              </a:rPr>
              <a:t> </a:t>
            </a:r>
          </a:p>
        </p:txBody>
      </p:sp>
      <p:sp>
        <p:nvSpPr>
          <p:cNvPr id="16" name="Rectangle 15">
            <a:extLst>
              <a:ext uri="{FF2B5EF4-FFF2-40B4-BE49-F238E27FC236}">
                <a16:creationId xmlns:a16="http://schemas.microsoft.com/office/drawing/2014/main" id="{B64F5C28-93DF-130C-3E8B-893ACDC67C73}"/>
              </a:ext>
            </a:extLst>
          </p:cNvPr>
          <p:cNvSpPr/>
          <p:nvPr/>
        </p:nvSpPr>
        <p:spPr>
          <a:xfrm>
            <a:off x="8191956" y="1652179"/>
            <a:ext cx="3536111" cy="2147661"/>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3. </a:t>
            </a:r>
            <a:r>
              <a:rPr lang="en-GB">
                <a:solidFill>
                  <a:schemeClr val="tx1"/>
                </a:solidFill>
              </a:rPr>
              <a:t>Please take the opportunity to engage in the </a:t>
            </a:r>
            <a:r>
              <a:rPr lang="en-GB" b="1">
                <a:solidFill>
                  <a:schemeClr val="tx1"/>
                </a:solidFill>
              </a:rPr>
              <a:t>webinars and working groups</a:t>
            </a:r>
            <a:r>
              <a:rPr lang="en-GB">
                <a:solidFill>
                  <a:schemeClr val="tx1"/>
                </a:solidFill>
              </a:rPr>
              <a:t> in Jun/Jul on </a:t>
            </a:r>
            <a:r>
              <a:rPr lang="en-GB" sz="1800">
                <a:solidFill>
                  <a:schemeClr val="tx1"/>
                </a:solidFill>
              </a:rPr>
              <a:t>governance, finance, delivery and comms. We’ll clarify who may want to participate nearer the time.</a:t>
            </a:r>
            <a:endParaRPr lang="en-GB">
              <a:solidFill>
                <a:schemeClr val="tx1"/>
              </a:solidFill>
            </a:endParaRPr>
          </a:p>
        </p:txBody>
      </p:sp>
      <p:sp>
        <p:nvSpPr>
          <p:cNvPr id="18" name="TextBox 17">
            <a:extLst>
              <a:ext uri="{FF2B5EF4-FFF2-40B4-BE49-F238E27FC236}">
                <a16:creationId xmlns:a16="http://schemas.microsoft.com/office/drawing/2014/main" id="{1C77BAE8-F0DC-7B03-0209-F6A0BDDDC045}"/>
              </a:ext>
            </a:extLst>
          </p:cNvPr>
          <p:cNvSpPr txBox="1"/>
          <p:nvPr/>
        </p:nvSpPr>
        <p:spPr>
          <a:xfrm>
            <a:off x="375920" y="1048224"/>
            <a:ext cx="5100320" cy="461665"/>
          </a:xfrm>
          <a:prstGeom prst="rect">
            <a:avLst/>
          </a:prstGeom>
          <a:noFill/>
        </p:spPr>
        <p:txBody>
          <a:bodyPr wrap="square" rtlCol="0">
            <a:spAutoFit/>
          </a:bodyPr>
          <a:lstStyle/>
          <a:p>
            <a:r>
              <a:rPr lang="en-GB" sz="2400" b="1">
                <a:solidFill>
                  <a:srgbClr val="008080"/>
                </a:solidFill>
              </a:rPr>
              <a:t>Engagement</a:t>
            </a:r>
          </a:p>
        </p:txBody>
      </p:sp>
      <p:sp>
        <p:nvSpPr>
          <p:cNvPr id="19" name="TextBox 18">
            <a:extLst>
              <a:ext uri="{FF2B5EF4-FFF2-40B4-BE49-F238E27FC236}">
                <a16:creationId xmlns:a16="http://schemas.microsoft.com/office/drawing/2014/main" id="{95244507-068F-DF9E-FF4A-058DDFDADA0A}"/>
              </a:ext>
            </a:extLst>
          </p:cNvPr>
          <p:cNvSpPr txBox="1"/>
          <p:nvPr/>
        </p:nvSpPr>
        <p:spPr>
          <a:xfrm>
            <a:off x="375920" y="3984653"/>
            <a:ext cx="7091680" cy="461665"/>
          </a:xfrm>
          <a:prstGeom prst="rect">
            <a:avLst/>
          </a:prstGeom>
          <a:noFill/>
        </p:spPr>
        <p:txBody>
          <a:bodyPr wrap="square" rtlCol="0">
            <a:spAutoFit/>
          </a:bodyPr>
          <a:lstStyle/>
          <a:p>
            <a:r>
              <a:rPr lang="en-GB" sz="2400" b="1">
                <a:solidFill>
                  <a:srgbClr val="008080"/>
                </a:solidFill>
              </a:rPr>
              <a:t>Sharing information</a:t>
            </a:r>
            <a:r>
              <a:rPr lang="en-GB" sz="2400">
                <a:solidFill>
                  <a:srgbClr val="008080"/>
                </a:solidFill>
              </a:rPr>
              <a:t> (via the </a:t>
            </a:r>
            <a:r>
              <a:rPr lang="en-GB" sz="2400">
                <a:solidFill>
                  <a:srgbClr val="008080"/>
                </a:solidFill>
                <a:hlinkClick r:id="rId3">
                  <a:extLst>
                    <a:ext uri="{A12FA001-AC4F-418D-AE19-62706E023703}">
                      <ahyp:hlinkClr xmlns:ahyp="http://schemas.microsoft.com/office/drawing/2018/hyperlinkcolor" val="tx"/>
                    </a:ext>
                  </a:extLst>
                </a:hlinkClick>
              </a:rPr>
              <a:t>spreadsheet</a:t>
            </a:r>
            <a:r>
              <a:rPr lang="en-GB" sz="2400">
                <a:solidFill>
                  <a:srgbClr val="008080"/>
                </a:solidFill>
              </a:rPr>
              <a:t>)</a:t>
            </a:r>
          </a:p>
        </p:txBody>
      </p:sp>
      <p:sp>
        <p:nvSpPr>
          <p:cNvPr id="20" name="Rectangle 19">
            <a:extLst>
              <a:ext uri="{FF2B5EF4-FFF2-40B4-BE49-F238E27FC236}">
                <a16:creationId xmlns:a16="http://schemas.microsoft.com/office/drawing/2014/main" id="{213215C1-2B1E-F70A-7E28-1779624BFC68}"/>
              </a:ext>
            </a:extLst>
          </p:cNvPr>
          <p:cNvSpPr/>
          <p:nvPr/>
        </p:nvSpPr>
        <p:spPr>
          <a:xfrm>
            <a:off x="8191956" y="4541878"/>
            <a:ext cx="3536111" cy="2147661"/>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6. </a:t>
            </a:r>
            <a:r>
              <a:rPr lang="en-GB">
                <a:solidFill>
                  <a:schemeClr val="tx1"/>
                </a:solidFill>
              </a:rPr>
              <a:t>Please let us know of any </a:t>
            </a:r>
            <a:r>
              <a:rPr lang="en-GB" b="1">
                <a:solidFill>
                  <a:schemeClr val="tx1"/>
                </a:solidFill>
              </a:rPr>
              <a:t>relevant documents</a:t>
            </a:r>
            <a:r>
              <a:rPr lang="en-GB">
                <a:solidFill>
                  <a:schemeClr val="tx1"/>
                </a:solidFill>
              </a:rPr>
              <a:t> (plans, strategies, reports etc.).</a:t>
            </a:r>
          </a:p>
        </p:txBody>
      </p:sp>
    </p:spTree>
    <p:extLst>
      <p:ext uri="{BB962C8B-B14F-4D97-AF65-F5344CB8AC3E}">
        <p14:creationId xmlns:p14="http://schemas.microsoft.com/office/powerpoint/2010/main" val="329944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17C4D-3A11-2F30-EFF9-E8EC1D0BF8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42D1432-7CEE-7AC2-6B00-9D2578098C9F}"/>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2B008D2-2306-D684-DD24-880553B0BF10}"/>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Summary</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green logo with text&#10;&#10;Description automatically generated">
            <a:extLst>
              <a:ext uri="{FF2B5EF4-FFF2-40B4-BE49-F238E27FC236}">
                <a16:creationId xmlns:a16="http://schemas.microsoft.com/office/drawing/2014/main" id="{FE124295-CC43-916E-2092-0B3F3FDB4703}"/>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0" name="Rectangle 9">
            <a:extLst>
              <a:ext uri="{FF2B5EF4-FFF2-40B4-BE49-F238E27FC236}">
                <a16:creationId xmlns:a16="http://schemas.microsoft.com/office/drawing/2014/main" id="{84792F8D-1F12-C590-FF63-854785E3E6DD}"/>
              </a:ext>
            </a:extLst>
          </p:cNvPr>
          <p:cNvSpPr/>
          <p:nvPr/>
        </p:nvSpPr>
        <p:spPr>
          <a:xfrm>
            <a:off x="365689" y="1316075"/>
            <a:ext cx="11327201" cy="51647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buClr>
                <a:srgbClr val="008080"/>
              </a:buClr>
              <a:buFont typeface="+mj-lt"/>
              <a:buAutoNum type="arabicPeriod"/>
            </a:pPr>
            <a:r>
              <a:rPr lang="en-GB" dirty="0">
                <a:solidFill>
                  <a:schemeClr val="tx1"/>
                </a:solidFill>
              </a:rPr>
              <a:t>The energy system, how it is planned, and how it is funded are all changing. This presents an opportunity for us to have more strategic influence on energy planning in support of our Council Plan objectives.</a:t>
            </a:r>
          </a:p>
          <a:p>
            <a:pPr marL="342900" indent="-342900">
              <a:buClr>
                <a:srgbClr val="008080"/>
              </a:buClr>
              <a:buFont typeface="+mj-lt"/>
              <a:buAutoNum type="arabicPeriod"/>
            </a:pPr>
            <a:endParaRPr lang="en-GB" dirty="0">
              <a:solidFill>
                <a:schemeClr val="tx1"/>
              </a:solidFill>
            </a:endParaRPr>
          </a:p>
          <a:p>
            <a:pPr marL="342900" indent="-342900">
              <a:buClr>
                <a:srgbClr val="008080"/>
              </a:buClr>
              <a:buFont typeface="+mj-lt"/>
              <a:buAutoNum type="arabicPeriod"/>
            </a:pPr>
            <a:r>
              <a:rPr lang="en-GB" dirty="0">
                <a:solidFill>
                  <a:schemeClr val="tx1"/>
                </a:solidFill>
              </a:rPr>
              <a:t>A new national framework for strategic energy planning is emerging, including the forthcoming establishment of ‘Regional Energy System Planners’ (RESPs) – whose Board we’ll sit on, and which will create a regional plan.</a:t>
            </a:r>
          </a:p>
          <a:p>
            <a:pPr marL="342900" indent="-342900">
              <a:buClr>
                <a:srgbClr val="008080"/>
              </a:buClr>
              <a:buFont typeface="+mj-lt"/>
              <a:buAutoNum type="arabicPeriod"/>
            </a:pPr>
            <a:endParaRPr lang="en-GB" dirty="0">
              <a:solidFill>
                <a:schemeClr val="tx1"/>
              </a:solidFill>
            </a:endParaRPr>
          </a:p>
          <a:p>
            <a:pPr marL="342900" indent="-342900">
              <a:buClr>
                <a:srgbClr val="008080"/>
              </a:buClr>
              <a:buFont typeface="+mj-lt"/>
              <a:buAutoNum type="arabicPeriod"/>
            </a:pPr>
            <a:r>
              <a:rPr lang="en-GB" dirty="0">
                <a:solidFill>
                  <a:schemeClr val="tx1"/>
                </a:solidFill>
              </a:rPr>
              <a:t>It is now timely to begin thinking about how we prepare for the South West RESP – how we can upskill, work together, share data, represent local stakeholders, and articulate our asks.</a:t>
            </a:r>
          </a:p>
          <a:p>
            <a:pPr marL="342900" indent="-342900">
              <a:buClr>
                <a:srgbClr val="008080"/>
              </a:buClr>
              <a:buFont typeface="+mj-lt"/>
              <a:buAutoNum type="arabicPeriod"/>
            </a:pPr>
            <a:endParaRPr lang="en-GB" dirty="0">
              <a:solidFill>
                <a:schemeClr val="tx1"/>
              </a:solidFill>
            </a:endParaRPr>
          </a:p>
          <a:p>
            <a:pPr marL="342900" indent="-342900">
              <a:buClr>
                <a:srgbClr val="008080"/>
              </a:buClr>
              <a:buFont typeface="+mj-lt"/>
              <a:buAutoNum type="arabicPeriod"/>
            </a:pPr>
            <a:r>
              <a:rPr lang="en-GB" dirty="0">
                <a:solidFill>
                  <a:schemeClr val="tx1"/>
                </a:solidFill>
              </a:rPr>
              <a:t>One way to prepare would be to create a </a:t>
            </a:r>
            <a:r>
              <a:rPr lang="en-GB" i="1" dirty="0">
                <a:solidFill>
                  <a:schemeClr val="tx1"/>
                </a:solidFill>
              </a:rPr>
              <a:t>Local Area </a:t>
            </a:r>
            <a:r>
              <a:rPr lang="en-GB" dirty="0">
                <a:solidFill>
                  <a:schemeClr val="tx1"/>
                </a:solidFill>
              </a:rPr>
              <a:t>Energy Plan (LAEP). Many areas already have done so. </a:t>
            </a:r>
          </a:p>
          <a:p>
            <a:pPr marL="342900" indent="-342900">
              <a:buClr>
                <a:srgbClr val="008080"/>
              </a:buClr>
              <a:buFont typeface="+mj-lt"/>
              <a:buAutoNum type="arabicPeriod"/>
            </a:pPr>
            <a:endParaRPr lang="en-GB" dirty="0">
              <a:solidFill>
                <a:schemeClr val="tx1"/>
              </a:solidFill>
            </a:endParaRPr>
          </a:p>
          <a:p>
            <a:pPr marL="342900" indent="-342900">
              <a:buClr>
                <a:srgbClr val="008080"/>
              </a:buClr>
              <a:buFont typeface="+mj-lt"/>
              <a:buAutoNum type="arabicPeriod"/>
            </a:pPr>
            <a:r>
              <a:rPr lang="en-GB" dirty="0">
                <a:solidFill>
                  <a:schemeClr val="tx1"/>
                </a:solidFill>
              </a:rPr>
              <a:t>But we shouldn’t rush, as many existing LAEPs have been expensive but not very impactful. Before going too far with expensive modelling/forecasting, we should carefully reflect on our role in delivery, how we add value to and influence the RESP and network operators, and how we can update a plan in the future.</a:t>
            </a:r>
          </a:p>
          <a:p>
            <a:pPr marL="342900" indent="-342900">
              <a:buClr>
                <a:srgbClr val="008080"/>
              </a:buClr>
              <a:buFont typeface="+mj-lt"/>
              <a:buAutoNum type="arabicPeriod"/>
            </a:pPr>
            <a:endParaRPr lang="en-GB" dirty="0">
              <a:solidFill>
                <a:schemeClr val="tx1"/>
              </a:solidFill>
            </a:endParaRPr>
          </a:p>
          <a:p>
            <a:pPr marL="342900" indent="-342900">
              <a:buClr>
                <a:srgbClr val="008080"/>
              </a:buClr>
              <a:buFont typeface="+mj-lt"/>
              <a:buAutoNum type="arabicPeriod"/>
            </a:pPr>
            <a:r>
              <a:rPr lang="en-GB" dirty="0">
                <a:solidFill>
                  <a:schemeClr val="tx1"/>
                </a:solidFill>
              </a:rPr>
              <a:t>We have commissioned Regen and CSE to support us in taking the initial steps for a LAEP: visioning, baselining, and creating a data repository. This will take place from March to July, and we strongly encourage internal teams to participate.</a:t>
            </a:r>
          </a:p>
        </p:txBody>
      </p:sp>
    </p:spTree>
    <p:extLst>
      <p:ext uri="{BB962C8B-B14F-4D97-AF65-F5344CB8AC3E}">
        <p14:creationId xmlns:p14="http://schemas.microsoft.com/office/powerpoint/2010/main" val="56035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47898-292C-F249-001C-FC287F033C3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3FC1D2B-C1CD-7A9B-3D8A-33239AABEABE}"/>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164AF94-1EB5-FBB8-E0FA-34B383BDD35B}"/>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Why care about energy planning?</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green logo with text&#10;&#10;Description automatically generated">
            <a:extLst>
              <a:ext uri="{FF2B5EF4-FFF2-40B4-BE49-F238E27FC236}">
                <a16:creationId xmlns:a16="http://schemas.microsoft.com/office/drawing/2014/main" id="{1340D4EA-5EBA-49CC-E427-24C4710E01A5}"/>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07" name="Rectangle 106">
            <a:extLst>
              <a:ext uri="{FF2B5EF4-FFF2-40B4-BE49-F238E27FC236}">
                <a16:creationId xmlns:a16="http://schemas.microsoft.com/office/drawing/2014/main" id="{B4D4ECF5-7269-3EAE-E3EA-7C9C4620697E}"/>
              </a:ext>
            </a:extLst>
          </p:cNvPr>
          <p:cNvSpPr/>
          <p:nvPr/>
        </p:nvSpPr>
        <p:spPr>
          <a:xfrm>
            <a:off x="4221634" y="1411661"/>
            <a:ext cx="3738714" cy="695337"/>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endParaRPr lang="en-GB">
              <a:solidFill>
                <a:schemeClr val="tx1"/>
              </a:solidFill>
            </a:endParaRPr>
          </a:p>
        </p:txBody>
      </p:sp>
      <p:sp>
        <p:nvSpPr>
          <p:cNvPr id="108" name="Rectangle 107">
            <a:extLst>
              <a:ext uri="{FF2B5EF4-FFF2-40B4-BE49-F238E27FC236}">
                <a16:creationId xmlns:a16="http://schemas.microsoft.com/office/drawing/2014/main" id="{A7359DFA-0483-73D7-E3C0-B9396412C472}"/>
              </a:ext>
            </a:extLst>
          </p:cNvPr>
          <p:cNvSpPr/>
          <p:nvPr/>
        </p:nvSpPr>
        <p:spPr>
          <a:xfrm>
            <a:off x="8129880" y="1411661"/>
            <a:ext cx="3788341" cy="695337"/>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endParaRPr lang="en-GB">
              <a:solidFill>
                <a:schemeClr val="tx1"/>
              </a:solidFill>
            </a:endParaRPr>
          </a:p>
        </p:txBody>
      </p:sp>
      <p:sp>
        <p:nvSpPr>
          <p:cNvPr id="109" name="Rectangle 108">
            <a:extLst>
              <a:ext uri="{FF2B5EF4-FFF2-40B4-BE49-F238E27FC236}">
                <a16:creationId xmlns:a16="http://schemas.microsoft.com/office/drawing/2014/main" id="{1F4DCC92-176B-6087-2689-57DA4C570685}"/>
              </a:ext>
            </a:extLst>
          </p:cNvPr>
          <p:cNvSpPr/>
          <p:nvPr/>
        </p:nvSpPr>
        <p:spPr>
          <a:xfrm>
            <a:off x="299533" y="1411661"/>
            <a:ext cx="3738714" cy="695337"/>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10" name="Rectangle 9">
            <a:extLst>
              <a:ext uri="{FF2B5EF4-FFF2-40B4-BE49-F238E27FC236}">
                <a16:creationId xmlns:a16="http://schemas.microsoft.com/office/drawing/2014/main" id="{898CF473-4558-7BD7-BAC2-AE067AE1CE5D}"/>
              </a:ext>
            </a:extLst>
          </p:cNvPr>
          <p:cNvSpPr/>
          <p:nvPr/>
        </p:nvSpPr>
        <p:spPr>
          <a:xfrm>
            <a:off x="4207780" y="1430375"/>
            <a:ext cx="3752568" cy="3551139"/>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lang="en-GB" sz="2000" b="1">
                <a:solidFill>
                  <a:schemeClr val="bg1"/>
                </a:solidFill>
              </a:rPr>
              <a:t>2. How the grid is planned and invested in is changing: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chemeClr val="tx1"/>
                </a:solidFill>
              </a:rPr>
              <a:t>Major investment is needed in the grid to grow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chemeClr val="tx1"/>
                </a:solidFill>
              </a:rPr>
              <a:t>It was previously upgraded only reactively – but we’re now moving towards more long-term forecasting and anticipatory investment by network operators.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chemeClr val="tx1"/>
                </a:solidFill>
              </a:rPr>
              <a:t>That’s not just happening at the national scale: new </a:t>
            </a:r>
            <a:r>
              <a:rPr lang="en-GB" i="1">
                <a:solidFill>
                  <a:schemeClr val="tx1"/>
                </a:solidFill>
              </a:rPr>
              <a:t>regional</a:t>
            </a:r>
            <a:r>
              <a:rPr lang="en-GB">
                <a:solidFill>
                  <a:schemeClr val="tx1"/>
                </a:solidFill>
              </a:rPr>
              <a:t> energy planners are emerging.</a:t>
            </a:r>
          </a:p>
        </p:txBody>
      </p:sp>
      <p:sp>
        <p:nvSpPr>
          <p:cNvPr id="11" name="Rectangle 10">
            <a:extLst>
              <a:ext uri="{FF2B5EF4-FFF2-40B4-BE49-F238E27FC236}">
                <a16:creationId xmlns:a16="http://schemas.microsoft.com/office/drawing/2014/main" id="{79D94861-358A-E675-0BAC-2F5D698B6E6D}"/>
              </a:ext>
            </a:extLst>
          </p:cNvPr>
          <p:cNvSpPr/>
          <p:nvPr/>
        </p:nvSpPr>
        <p:spPr>
          <a:xfrm>
            <a:off x="8129880" y="1430375"/>
            <a:ext cx="3788341" cy="3551139"/>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lang="en-GB" sz="2000" b="1">
                <a:solidFill>
                  <a:schemeClr val="bg1"/>
                </a:solidFill>
              </a:rPr>
              <a:t>3. The funding landscape for local energy is changing: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chemeClr val="tx1"/>
                </a:solidFill>
              </a:rPr>
              <a:t>Government has committed to 8GW of local and community energy projects through its ‘Local Power Plan’ and GB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chemeClr val="tx1"/>
                </a:solidFill>
              </a:rPr>
              <a:t>They’ve pledged £400m/yr in low-interest community loans, and £600m/yr of council grants.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chemeClr val="tx1"/>
                </a:solidFill>
              </a:rPr>
              <a:t>The National Wealth Fund and devolution might unlock more opportunities too.</a:t>
            </a:r>
          </a:p>
        </p:txBody>
      </p:sp>
      <p:sp>
        <p:nvSpPr>
          <p:cNvPr id="9" name="Rectangle 8">
            <a:extLst>
              <a:ext uri="{FF2B5EF4-FFF2-40B4-BE49-F238E27FC236}">
                <a16:creationId xmlns:a16="http://schemas.microsoft.com/office/drawing/2014/main" id="{A1325296-7A2E-87A4-5E9A-C94451A11172}"/>
              </a:ext>
            </a:extLst>
          </p:cNvPr>
          <p:cNvSpPr/>
          <p:nvPr/>
        </p:nvSpPr>
        <p:spPr>
          <a:xfrm>
            <a:off x="285679" y="1430375"/>
            <a:ext cx="3752568" cy="3551139"/>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000" b="1">
                <a:solidFill>
                  <a:schemeClr val="bg1"/>
                </a:solidFill>
              </a:rPr>
              <a:t>1. The energy system is changing:</a:t>
            </a:r>
          </a:p>
          <a:p>
            <a:pPr marL="285750" indent="-285750">
              <a:buFont typeface="Arial" panose="020B0604020202020204" pitchFamily="34" charset="0"/>
              <a:buChar char="•"/>
            </a:pPr>
            <a:r>
              <a:rPr lang="en-GB">
                <a:solidFill>
                  <a:schemeClr val="tx1"/>
                </a:solidFill>
              </a:rPr>
              <a:t>Generation is becoming more decentralised.</a:t>
            </a:r>
          </a:p>
          <a:p>
            <a:pPr marL="285750" indent="-285750">
              <a:buFont typeface="Arial" panose="020B0604020202020204" pitchFamily="34" charset="0"/>
              <a:buChar char="•"/>
            </a:pPr>
            <a:r>
              <a:rPr lang="en-GB">
                <a:solidFill>
                  <a:schemeClr val="tx1"/>
                </a:solidFill>
              </a:rPr>
              <a:t>Electricity demand is forecast to more than double by 2050. </a:t>
            </a:r>
          </a:p>
          <a:p>
            <a:pPr marL="285750" indent="-285750">
              <a:buFont typeface="Arial" panose="020B0604020202020204" pitchFamily="34" charset="0"/>
              <a:buChar char="•"/>
            </a:pPr>
            <a:r>
              <a:rPr lang="en-GB">
                <a:solidFill>
                  <a:schemeClr val="tx1"/>
                </a:solidFill>
              </a:rPr>
              <a:t>That requires much more generation, storage and grid infrastructure.</a:t>
            </a:r>
          </a:p>
          <a:p>
            <a:pPr marL="285750" indent="-285750">
              <a:buFont typeface="Arial" panose="020B0604020202020204" pitchFamily="34" charset="0"/>
              <a:buChar char="•"/>
            </a:pPr>
            <a:r>
              <a:rPr lang="en-GB">
                <a:solidFill>
                  <a:schemeClr val="tx1"/>
                </a:solidFill>
              </a:rPr>
              <a:t>The grid is already constrained –  impeding development, economic growth and net zero.</a:t>
            </a:r>
          </a:p>
        </p:txBody>
      </p:sp>
      <p:sp>
        <p:nvSpPr>
          <p:cNvPr id="21" name="Rectangle 20">
            <a:extLst>
              <a:ext uri="{FF2B5EF4-FFF2-40B4-BE49-F238E27FC236}">
                <a16:creationId xmlns:a16="http://schemas.microsoft.com/office/drawing/2014/main" id="{32E6348C-ED43-4EBE-3C3C-158D506C2282}"/>
              </a:ext>
            </a:extLst>
          </p:cNvPr>
          <p:cNvSpPr/>
          <p:nvPr/>
        </p:nvSpPr>
        <p:spPr>
          <a:xfrm>
            <a:off x="158662" y="5343237"/>
            <a:ext cx="5895768" cy="1007983"/>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Our Council Plan ambitions are powered by energy.</a:t>
            </a:r>
            <a:r>
              <a:rPr lang="en-GB">
                <a:solidFill>
                  <a:schemeClr val="bg1"/>
                </a:solidFill>
              </a:rPr>
              <a:t> Development, growth and net zero all depend on getting </a:t>
            </a:r>
            <a:r>
              <a:rPr lang="en-GB" b="1">
                <a:solidFill>
                  <a:schemeClr val="bg1"/>
                </a:solidFill>
              </a:rPr>
              <a:t>energy infrastructure in the right place at the right time.</a:t>
            </a:r>
          </a:p>
        </p:txBody>
      </p:sp>
      <p:sp>
        <p:nvSpPr>
          <p:cNvPr id="22" name="Rectangle 21">
            <a:extLst>
              <a:ext uri="{FF2B5EF4-FFF2-40B4-BE49-F238E27FC236}">
                <a16:creationId xmlns:a16="http://schemas.microsoft.com/office/drawing/2014/main" id="{F793FC9B-F69C-2CB4-B7E2-C2E4EEBB17AD}"/>
              </a:ext>
            </a:extLst>
          </p:cNvPr>
          <p:cNvSpPr/>
          <p:nvPr/>
        </p:nvSpPr>
        <p:spPr>
          <a:xfrm>
            <a:off x="6192985" y="5343236"/>
            <a:ext cx="5836075" cy="1007983"/>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Local influence and clarity on our ambitions is needed to help </a:t>
            </a:r>
            <a:r>
              <a:rPr lang="en-GB" b="1">
                <a:solidFill>
                  <a:schemeClr val="bg1"/>
                </a:solidFill>
              </a:rPr>
              <a:t>steer strategic energy planning and attract &amp; direct investment</a:t>
            </a:r>
            <a:r>
              <a:rPr lang="en-GB">
                <a:solidFill>
                  <a:schemeClr val="bg1"/>
                </a:solidFill>
              </a:rPr>
              <a:t> to exactly where it is needed.</a:t>
            </a:r>
          </a:p>
        </p:txBody>
      </p:sp>
      <p:sp>
        <p:nvSpPr>
          <p:cNvPr id="158" name="Isosceles Triangle 157">
            <a:extLst>
              <a:ext uri="{FF2B5EF4-FFF2-40B4-BE49-F238E27FC236}">
                <a16:creationId xmlns:a16="http://schemas.microsoft.com/office/drawing/2014/main" id="{C65108CF-DC58-FABD-CF59-423ADC70BF72}"/>
              </a:ext>
            </a:extLst>
          </p:cNvPr>
          <p:cNvSpPr/>
          <p:nvPr/>
        </p:nvSpPr>
        <p:spPr>
          <a:xfrm rot="5400000">
            <a:off x="5612270" y="5779646"/>
            <a:ext cx="1007984" cy="135166"/>
          </a:xfrm>
          <a:prstGeom prst="triangl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137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86">
            <a:extLst>
              <a:ext uri="{FF2B5EF4-FFF2-40B4-BE49-F238E27FC236}">
                <a16:creationId xmlns:a16="http://schemas.microsoft.com/office/drawing/2014/main" id="{D3B443CF-DEF4-FED6-D395-3064893272D0}"/>
              </a:ext>
            </a:extLst>
          </p:cNvPr>
          <p:cNvSpPr/>
          <p:nvPr/>
        </p:nvSpPr>
        <p:spPr>
          <a:xfrm>
            <a:off x="0" y="884920"/>
            <a:ext cx="2805393" cy="597307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Rectangle 5">
            <a:extLst>
              <a:ext uri="{FF2B5EF4-FFF2-40B4-BE49-F238E27FC236}">
                <a16:creationId xmlns:a16="http://schemas.microsoft.com/office/drawing/2014/main" id="{5B857465-2686-5BD8-B544-7FCEC3175F0C}"/>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93D3895-906F-DCC1-BCF9-BEA526B4ECE2}"/>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 is ‘strategic energy planning’?</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green logo with text&#10;&#10;Description automatically generated">
            <a:extLst>
              <a:ext uri="{FF2B5EF4-FFF2-40B4-BE49-F238E27FC236}">
                <a16:creationId xmlns:a16="http://schemas.microsoft.com/office/drawing/2014/main" id="{9C38BE43-4351-791E-93FA-154586A83468}"/>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61" name="TextBox 160">
            <a:extLst>
              <a:ext uri="{FF2B5EF4-FFF2-40B4-BE49-F238E27FC236}">
                <a16:creationId xmlns:a16="http://schemas.microsoft.com/office/drawing/2014/main" id="{9FD04D82-F17D-A9FF-1B45-42DB09FED505}"/>
              </a:ext>
            </a:extLst>
          </p:cNvPr>
          <p:cNvSpPr txBox="1"/>
          <p:nvPr/>
        </p:nvSpPr>
        <p:spPr>
          <a:xfrm>
            <a:off x="38164" y="1095323"/>
            <a:ext cx="2729064" cy="5632311"/>
          </a:xfrm>
          <a:prstGeom prst="rect">
            <a:avLst/>
          </a:prstGeom>
          <a:noFill/>
          <a:ln>
            <a:noFill/>
          </a:ln>
        </p:spPr>
        <p:txBody>
          <a:bodyPr wrap="square">
            <a:spAutoFit/>
          </a:bodyPr>
          <a:lstStyle/>
          <a:p>
            <a:r>
              <a:rPr lang="en-GB" sz="2000" b="1">
                <a:solidFill>
                  <a:schemeClr val="bg1"/>
                </a:solidFill>
              </a:rPr>
              <a:t>‘Strategic energy planning’</a:t>
            </a:r>
            <a:r>
              <a:rPr lang="en-GB" sz="2000">
                <a:solidFill>
                  <a:schemeClr val="bg1"/>
                </a:solidFill>
              </a:rPr>
              <a:t> is about clarifying our </a:t>
            </a:r>
            <a:r>
              <a:rPr lang="en-GB" sz="2000" b="1">
                <a:solidFill>
                  <a:schemeClr val="bg1"/>
                </a:solidFill>
              </a:rPr>
              <a:t>future needs &amp; ambitions </a:t>
            </a:r>
            <a:r>
              <a:rPr lang="en-GB" sz="2000">
                <a:solidFill>
                  <a:schemeClr val="bg1"/>
                </a:solidFill>
              </a:rPr>
              <a:t>for energy infrastructure. </a:t>
            </a:r>
          </a:p>
          <a:p>
            <a:endParaRPr lang="en-GB" sz="2000">
              <a:solidFill>
                <a:schemeClr val="bg1"/>
              </a:solidFill>
            </a:endParaRPr>
          </a:p>
          <a:p>
            <a:r>
              <a:rPr lang="en-GB" sz="2000">
                <a:solidFill>
                  <a:schemeClr val="bg1"/>
                </a:solidFill>
              </a:rPr>
              <a:t>It clarifies ambitions for </a:t>
            </a:r>
            <a:r>
              <a:rPr lang="en-GB" sz="2000" b="1">
                <a:solidFill>
                  <a:schemeClr val="bg1"/>
                </a:solidFill>
              </a:rPr>
              <a:t>what, where, and when</a:t>
            </a:r>
            <a:r>
              <a:rPr lang="en-GB" sz="2000">
                <a:solidFill>
                  <a:schemeClr val="bg1"/>
                </a:solidFill>
              </a:rPr>
              <a:t> we need generation, storage and grid infrastructure to meet our needs.</a:t>
            </a:r>
          </a:p>
          <a:p>
            <a:endParaRPr lang="en-GB" sz="2000">
              <a:solidFill>
                <a:schemeClr val="bg1"/>
              </a:solidFill>
            </a:endParaRPr>
          </a:p>
          <a:p>
            <a:r>
              <a:rPr lang="en-GB" sz="2000">
                <a:solidFill>
                  <a:schemeClr val="bg1"/>
                </a:solidFill>
              </a:rPr>
              <a:t>It should give </a:t>
            </a:r>
            <a:r>
              <a:rPr lang="en-GB" sz="2000" b="1">
                <a:solidFill>
                  <a:schemeClr val="bg1"/>
                </a:solidFill>
              </a:rPr>
              <a:t>sufficient clarity and certainty to inform investment decisions.</a:t>
            </a:r>
          </a:p>
        </p:txBody>
      </p:sp>
      <p:sp>
        <p:nvSpPr>
          <p:cNvPr id="172" name="Rectangle 171">
            <a:extLst>
              <a:ext uri="{FF2B5EF4-FFF2-40B4-BE49-F238E27FC236}">
                <a16:creationId xmlns:a16="http://schemas.microsoft.com/office/drawing/2014/main" id="{CA14E620-EE0C-5343-4E44-18B98288E64F}"/>
              </a:ext>
            </a:extLst>
          </p:cNvPr>
          <p:cNvSpPr/>
          <p:nvPr/>
        </p:nvSpPr>
        <p:spPr>
          <a:xfrm>
            <a:off x="2959786" y="1615644"/>
            <a:ext cx="7252993" cy="20537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2A295490-0EA8-D6CB-5E32-C7C237ABFE14}"/>
              </a:ext>
            </a:extLst>
          </p:cNvPr>
          <p:cNvSpPr/>
          <p:nvPr/>
        </p:nvSpPr>
        <p:spPr>
          <a:xfrm>
            <a:off x="5005868" y="1740380"/>
            <a:ext cx="3256156" cy="64633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rPr>
              <a:t>Government’s </a:t>
            </a:r>
          </a:p>
          <a:p>
            <a:pPr algn="ctr"/>
            <a:r>
              <a:rPr lang="en-GB" sz="1600" b="1">
                <a:solidFill>
                  <a:schemeClr val="bg1"/>
                </a:solidFill>
              </a:rPr>
              <a:t>Clean Power 2030 Plan</a:t>
            </a:r>
          </a:p>
        </p:txBody>
      </p:sp>
      <p:sp>
        <p:nvSpPr>
          <p:cNvPr id="173" name="Rectangle 172">
            <a:extLst>
              <a:ext uri="{FF2B5EF4-FFF2-40B4-BE49-F238E27FC236}">
                <a16:creationId xmlns:a16="http://schemas.microsoft.com/office/drawing/2014/main" id="{4387C414-3A8E-1294-36D4-13EDE43D40EB}"/>
              </a:ext>
            </a:extLst>
          </p:cNvPr>
          <p:cNvSpPr/>
          <p:nvPr/>
        </p:nvSpPr>
        <p:spPr>
          <a:xfrm>
            <a:off x="2959786" y="3810938"/>
            <a:ext cx="7252993" cy="127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AFE90714-9564-0BB2-5F04-D07B4F987007}"/>
              </a:ext>
            </a:extLst>
          </p:cNvPr>
          <p:cNvSpPr/>
          <p:nvPr/>
        </p:nvSpPr>
        <p:spPr>
          <a:xfrm>
            <a:off x="2959786" y="5203607"/>
            <a:ext cx="7252993" cy="14804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63BFCC3A-F678-A409-E86B-A667D1300C9A}"/>
              </a:ext>
            </a:extLst>
          </p:cNvPr>
          <p:cNvSpPr/>
          <p:nvPr/>
        </p:nvSpPr>
        <p:spPr>
          <a:xfrm>
            <a:off x="3411677" y="2536967"/>
            <a:ext cx="3138278" cy="1029601"/>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8080"/>
                </a:solidFill>
              </a:rPr>
              <a:t>Strategic Spatial Energy Plan (SSEP)</a:t>
            </a:r>
            <a:r>
              <a:rPr lang="en-GB" sz="1400">
                <a:solidFill>
                  <a:srgbClr val="008080"/>
                </a:solidFill>
              </a:rPr>
              <a:t> </a:t>
            </a:r>
          </a:p>
          <a:p>
            <a:pPr algn="ctr"/>
            <a:r>
              <a:rPr lang="en-GB" sz="1200">
                <a:solidFill>
                  <a:srgbClr val="008080"/>
                </a:solidFill>
              </a:rPr>
              <a:t>A blueprint for large-scale generation and storage of electricity and hydrogen (draft due Q2 2026)</a:t>
            </a:r>
            <a:endParaRPr lang="en-GB" sz="1200" b="1">
              <a:solidFill>
                <a:srgbClr val="008080"/>
              </a:solidFill>
            </a:endParaRPr>
          </a:p>
        </p:txBody>
      </p:sp>
      <p:sp>
        <p:nvSpPr>
          <p:cNvPr id="176" name="Rectangle 175">
            <a:extLst>
              <a:ext uri="{FF2B5EF4-FFF2-40B4-BE49-F238E27FC236}">
                <a16:creationId xmlns:a16="http://schemas.microsoft.com/office/drawing/2014/main" id="{A9EDDE28-0290-AE32-D89E-B5F10EAF7F60}"/>
              </a:ext>
            </a:extLst>
          </p:cNvPr>
          <p:cNvSpPr/>
          <p:nvPr/>
        </p:nvSpPr>
        <p:spPr>
          <a:xfrm>
            <a:off x="6855041" y="2560716"/>
            <a:ext cx="3138278" cy="1029601"/>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8080"/>
                </a:solidFill>
              </a:rPr>
              <a:t>Centralised Strategic Network Plan (CSNP) </a:t>
            </a:r>
          </a:p>
          <a:p>
            <a:pPr algn="ctr"/>
            <a:r>
              <a:rPr lang="en-GB" sz="1200">
                <a:solidFill>
                  <a:srgbClr val="008080"/>
                </a:solidFill>
              </a:rPr>
              <a:t>A long-term plan for transmission network infrastructure (methodology consultation Q2 2025)</a:t>
            </a:r>
            <a:endParaRPr lang="en-GB" sz="1200" b="1">
              <a:solidFill>
                <a:srgbClr val="008080"/>
              </a:solidFill>
            </a:endParaRPr>
          </a:p>
        </p:txBody>
      </p:sp>
      <p:sp>
        <p:nvSpPr>
          <p:cNvPr id="177" name="Rectangle 176">
            <a:extLst>
              <a:ext uri="{FF2B5EF4-FFF2-40B4-BE49-F238E27FC236}">
                <a16:creationId xmlns:a16="http://schemas.microsoft.com/office/drawing/2014/main" id="{2748E474-F688-C01D-F139-25F9D4C851B6}"/>
              </a:ext>
            </a:extLst>
          </p:cNvPr>
          <p:cNvSpPr/>
          <p:nvPr/>
        </p:nvSpPr>
        <p:spPr>
          <a:xfrm>
            <a:off x="3902039" y="5527175"/>
            <a:ext cx="3691136" cy="833325"/>
          </a:xfrm>
          <a:prstGeom prst="rect">
            <a:avLst/>
          </a:prstGeom>
          <a:solidFill>
            <a:schemeClr val="bg1">
              <a:lumMod val="85000"/>
            </a:schemeClr>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8080"/>
                </a:solidFill>
              </a:rPr>
              <a:t>Local Area Energy Plans (LAEPs)</a:t>
            </a:r>
          </a:p>
        </p:txBody>
      </p:sp>
      <p:sp>
        <p:nvSpPr>
          <p:cNvPr id="180" name="TextBox 179">
            <a:extLst>
              <a:ext uri="{FF2B5EF4-FFF2-40B4-BE49-F238E27FC236}">
                <a16:creationId xmlns:a16="http://schemas.microsoft.com/office/drawing/2014/main" id="{32884F65-94C7-B652-8C85-57D8F67CF53D}"/>
              </a:ext>
            </a:extLst>
          </p:cNvPr>
          <p:cNvSpPr txBox="1"/>
          <p:nvPr/>
        </p:nvSpPr>
        <p:spPr>
          <a:xfrm rot="16200000">
            <a:off x="2572152" y="2505764"/>
            <a:ext cx="1125809" cy="338554"/>
          </a:xfrm>
          <a:prstGeom prst="rect">
            <a:avLst/>
          </a:prstGeom>
          <a:noFill/>
        </p:spPr>
        <p:txBody>
          <a:bodyPr wrap="square" rtlCol="0">
            <a:spAutoFit/>
          </a:bodyPr>
          <a:lstStyle/>
          <a:p>
            <a:pPr algn="ctr"/>
            <a:r>
              <a:rPr lang="en-GB" sz="1600"/>
              <a:t>National</a:t>
            </a:r>
          </a:p>
        </p:txBody>
      </p:sp>
      <p:sp>
        <p:nvSpPr>
          <p:cNvPr id="181" name="TextBox 180">
            <a:extLst>
              <a:ext uri="{FF2B5EF4-FFF2-40B4-BE49-F238E27FC236}">
                <a16:creationId xmlns:a16="http://schemas.microsoft.com/office/drawing/2014/main" id="{BA8ED929-F7F3-DB02-D8CB-1DC503077E28}"/>
              </a:ext>
            </a:extLst>
          </p:cNvPr>
          <p:cNvSpPr txBox="1"/>
          <p:nvPr/>
        </p:nvSpPr>
        <p:spPr>
          <a:xfrm rot="16200000">
            <a:off x="2572152" y="4282460"/>
            <a:ext cx="1125809" cy="338554"/>
          </a:xfrm>
          <a:prstGeom prst="rect">
            <a:avLst/>
          </a:prstGeom>
          <a:noFill/>
        </p:spPr>
        <p:txBody>
          <a:bodyPr wrap="square" rtlCol="0">
            <a:spAutoFit/>
          </a:bodyPr>
          <a:lstStyle/>
          <a:p>
            <a:pPr algn="ctr"/>
            <a:r>
              <a:rPr lang="en-GB" sz="1600"/>
              <a:t>Regional</a:t>
            </a:r>
          </a:p>
        </p:txBody>
      </p:sp>
      <p:sp>
        <p:nvSpPr>
          <p:cNvPr id="182" name="TextBox 181">
            <a:extLst>
              <a:ext uri="{FF2B5EF4-FFF2-40B4-BE49-F238E27FC236}">
                <a16:creationId xmlns:a16="http://schemas.microsoft.com/office/drawing/2014/main" id="{024C0616-6FF6-92EC-9ECA-FC30D2C6C7A9}"/>
              </a:ext>
            </a:extLst>
          </p:cNvPr>
          <p:cNvSpPr txBox="1"/>
          <p:nvPr/>
        </p:nvSpPr>
        <p:spPr>
          <a:xfrm rot="16200000">
            <a:off x="2698471" y="5801465"/>
            <a:ext cx="873170" cy="338554"/>
          </a:xfrm>
          <a:prstGeom prst="rect">
            <a:avLst/>
          </a:prstGeom>
          <a:noFill/>
        </p:spPr>
        <p:txBody>
          <a:bodyPr wrap="square" rtlCol="0">
            <a:spAutoFit/>
          </a:bodyPr>
          <a:lstStyle/>
          <a:p>
            <a:pPr algn="ctr"/>
            <a:r>
              <a:rPr lang="en-GB" sz="1600"/>
              <a:t>Local</a:t>
            </a:r>
          </a:p>
        </p:txBody>
      </p:sp>
      <p:sp>
        <p:nvSpPr>
          <p:cNvPr id="185" name="Rectangle 184">
            <a:extLst>
              <a:ext uri="{FF2B5EF4-FFF2-40B4-BE49-F238E27FC236}">
                <a16:creationId xmlns:a16="http://schemas.microsoft.com/office/drawing/2014/main" id="{BE4F0765-E248-9471-319D-EEF54AAB49F3}"/>
              </a:ext>
            </a:extLst>
          </p:cNvPr>
          <p:cNvSpPr/>
          <p:nvPr/>
        </p:nvSpPr>
        <p:spPr>
          <a:xfrm>
            <a:off x="6855041" y="3969909"/>
            <a:ext cx="3138278" cy="1029601"/>
          </a:xfrm>
          <a:prstGeom prst="rect">
            <a:avLst/>
          </a:prstGeom>
          <a:solidFill>
            <a:schemeClr val="bg1">
              <a:lumMod val="85000"/>
            </a:schemeClr>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8080"/>
                </a:solidFill>
              </a:rPr>
              <a:t>Regional Energy Strategic Plan(</a:t>
            </a:r>
            <a:r>
              <a:rPr lang="en-GB" sz="1400" b="1" err="1">
                <a:solidFill>
                  <a:srgbClr val="008080"/>
                </a:solidFill>
              </a:rPr>
              <a:t>ner</a:t>
            </a:r>
            <a:r>
              <a:rPr lang="en-GB" sz="1400" b="1">
                <a:solidFill>
                  <a:srgbClr val="008080"/>
                </a:solidFill>
              </a:rPr>
              <a:t>)s (RESPs) </a:t>
            </a:r>
          </a:p>
          <a:p>
            <a:pPr algn="ctr"/>
            <a:r>
              <a:rPr lang="en-GB" sz="1200">
                <a:solidFill>
                  <a:srgbClr val="008080"/>
                </a:solidFill>
              </a:rPr>
              <a:t>New and emerging sub-national whole energy system planning and governance</a:t>
            </a:r>
          </a:p>
        </p:txBody>
      </p:sp>
      <p:sp>
        <p:nvSpPr>
          <p:cNvPr id="168" name="TextBox 167">
            <a:extLst>
              <a:ext uri="{FF2B5EF4-FFF2-40B4-BE49-F238E27FC236}">
                <a16:creationId xmlns:a16="http://schemas.microsoft.com/office/drawing/2014/main" id="{A8D7C26D-FF37-FD0D-21D0-527A2F462FA6}"/>
              </a:ext>
            </a:extLst>
          </p:cNvPr>
          <p:cNvSpPr txBox="1"/>
          <p:nvPr/>
        </p:nvSpPr>
        <p:spPr>
          <a:xfrm>
            <a:off x="2926056" y="1095323"/>
            <a:ext cx="6756868" cy="400110"/>
          </a:xfrm>
          <a:prstGeom prst="rect">
            <a:avLst/>
          </a:prstGeom>
          <a:noFill/>
          <a:ln>
            <a:noFill/>
          </a:ln>
        </p:spPr>
        <p:txBody>
          <a:bodyPr wrap="square">
            <a:spAutoFit/>
          </a:bodyPr>
          <a:lstStyle/>
          <a:p>
            <a:r>
              <a:rPr lang="en-GB" sz="2000" b="1">
                <a:solidFill>
                  <a:srgbClr val="008080"/>
                </a:solidFill>
              </a:rPr>
              <a:t>Nationally a new framework is emerging…</a:t>
            </a:r>
          </a:p>
        </p:txBody>
      </p:sp>
      <p:sp>
        <p:nvSpPr>
          <p:cNvPr id="186" name="Rectangle 185">
            <a:extLst>
              <a:ext uri="{FF2B5EF4-FFF2-40B4-BE49-F238E27FC236}">
                <a16:creationId xmlns:a16="http://schemas.microsoft.com/office/drawing/2014/main" id="{25682117-180C-3C56-337B-535D41E74909}"/>
              </a:ext>
            </a:extLst>
          </p:cNvPr>
          <p:cNvSpPr/>
          <p:nvPr/>
        </p:nvSpPr>
        <p:spPr>
          <a:xfrm>
            <a:off x="3411677" y="3946159"/>
            <a:ext cx="3138278" cy="1029601"/>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8080"/>
                </a:solidFill>
              </a:rPr>
              <a:t>DNO Distribution Future Energy Scenarios (DFES), RIIO-ED Business Plans (5yr), and Network Development Plans (10yr)</a:t>
            </a:r>
          </a:p>
        </p:txBody>
      </p:sp>
      <p:sp>
        <p:nvSpPr>
          <p:cNvPr id="191" name="Rectangle 190">
            <a:extLst>
              <a:ext uri="{FF2B5EF4-FFF2-40B4-BE49-F238E27FC236}">
                <a16:creationId xmlns:a16="http://schemas.microsoft.com/office/drawing/2014/main" id="{CB0AFC25-E5E7-F92C-601F-CC1519B7F02C}"/>
              </a:ext>
            </a:extLst>
          </p:cNvPr>
          <p:cNvSpPr/>
          <p:nvPr/>
        </p:nvSpPr>
        <p:spPr>
          <a:xfrm rot="16200000">
            <a:off x="8643040" y="3308032"/>
            <a:ext cx="5079053" cy="1694276"/>
          </a:xfrm>
          <a:prstGeom prst="rect">
            <a:avLst/>
          </a:prstGeom>
          <a:solidFill>
            <a:schemeClr val="bg1"/>
          </a:solidFill>
          <a:ln>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TextBox 191">
            <a:extLst>
              <a:ext uri="{FF2B5EF4-FFF2-40B4-BE49-F238E27FC236}">
                <a16:creationId xmlns:a16="http://schemas.microsoft.com/office/drawing/2014/main" id="{136C8DAA-8BEF-3C47-0ED9-84F57447663C}"/>
              </a:ext>
            </a:extLst>
          </p:cNvPr>
          <p:cNvSpPr txBox="1"/>
          <p:nvPr/>
        </p:nvSpPr>
        <p:spPr>
          <a:xfrm>
            <a:off x="10391482" y="1627518"/>
            <a:ext cx="1578171" cy="276999"/>
          </a:xfrm>
          <a:prstGeom prst="rect">
            <a:avLst/>
          </a:prstGeom>
          <a:noFill/>
        </p:spPr>
        <p:txBody>
          <a:bodyPr wrap="square" rtlCol="0">
            <a:spAutoFit/>
          </a:bodyPr>
          <a:lstStyle/>
          <a:p>
            <a:pPr algn="ctr"/>
            <a:r>
              <a:rPr lang="en-GB" sz="1200">
                <a:solidFill>
                  <a:schemeClr val="tx1">
                    <a:lumMod val="65000"/>
                    <a:lumOff val="35000"/>
                  </a:schemeClr>
                </a:solidFill>
              </a:rPr>
              <a:t>Other linked factors:</a:t>
            </a:r>
          </a:p>
        </p:txBody>
      </p:sp>
      <p:grpSp>
        <p:nvGrpSpPr>
          <p:cNvPr id="202" name="Group 201">
            <a:extLst>
              <a:ext uri="{FF2B5EF4-FFF2-40B4-BE49-F238E27FC236}">
                <a16:creationId xmlns:a16="http://schemas.microsoft.com/office/drawing/2014/main" id="{980FFD39-DF9D-639F-B562-5801D17F6D79}"/>
              </a:ext>
            </a:extLst>
          </p:cNvPr>
          <p:cNvGrpSpPr/>
          <p:nvPr/>
        </p:nvGrpSpPr>
        <p:grpSpPr>
          <a:xfrm>
            <a:off x="10445210" y="1959045"/>
            <a:ext cx="1486865" cy="4619885"/>
            <a:chOff x="10445210" y="2176478"/>
            <a:chExt cx="1486865" cy="4959345"/>
          </a:xfrm>
        </p:grpSpPr>
        <p:sp>
          <p:nvSpPr>
            <p:cNvPr id="193" name="Rectangle 192">
              <a:extLst>
                <a:ext uri="{FF2B5EF4-FFF2-40B4-BE49-F238E27FC236}">
                  <a16:creationId xmlns:a16="http://schemas.microsoft.com/office/drawing/2014/main" id="{4563137D-411D-7CE1-6ECC-885453495D86}"/>
                </a:ext>
              </a:extLst>
            </p:cNvPr>
            <p:cNvSpPr/>
            <p:nvPr/>
          </p:nvSpPr>
          <p:spPr>
            <a:xfrm>
              <a:off x="10445210" y="2176478"/>
              <a:ext cx="1486865" cy="52322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lumMod val="65000"/>
                      <a:lumOff val="35000"/>
                    </a:schemeClr>
                  </a:solidFill>
                </a:rPr>
                <a:t>Future Energy Scenarios (FES)</a:t>
              </a:r>
              <a:r>
                <a:rPr lang="en-GB" sz="1000">
                  <a:solidFill>
                    <a:schemeClr val="tx1">
                      <a:lumMod val="65000"/>
                      <a:lumOff val="35000"/>
                    </a:schemeClr>
                  </a:solidFill>
                </a:rPr>
                <a:t> - Net zero pathways analysis</a:t>
              </a:r>
              <a:endParaRPr lang="en-GB" sz="1000" b="1">
                <a:solidFill>
                  <a:schemeClr val="tx1">
                    <a:lumMod val="65000"/>
                    <a:lumOff val="35000"/>
                  </a:schemeClr>
                </a:solidFill>
              </a:endParaRPr>
            </a:p>
          </p:txBody>
        </p:sp>
        <p:sp>
          <p:nvSpPr>
            <p:cNvPr id="194" name="Rectangle 193">
              <a:extLst>
                <a:ext uri="{FF2B5EF4-FFF2-40B4-BE49-F238E27FC236}">
                  <a16:creationId xmlns:a16="http://schemas.microsoft.com/office/drawing/2014/main" id="{58DB0CF9-48EC-59C4-3C24-FB22F547BA6A}"/>
                </a:ext>
              </a:extLst>
            </p:cNvPr>
            <p:cNvSpPr/>
            <p:nvPr/>
          </p:nvSpPr>
          <p:spPr>
            <a:xfrm>
              <a:off x="10445210" y="2810210"/>
              <a:ext cx="1486865" cy="52322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lumMod val="65000"/>
                      <a:lumOff val="35000"/>
                    </a:schemeClr>
                  </a:solidFill>
                </a:rPr>
                <a:t>Holistic Network Design (HND) </a:t>
              </a:r>
              <a:r>
                <a:rPr lang="en-GB" sz="1000">
                  <a:solidFill>
                    <a:schemeClr val="tx1">
                      <a:lumMod val="65000"/>
                      <a:lumOff val="35000"/>
                    </a:schemeClr>
                  </a:solidFill>
                </a:rPr>
                <a:t>- </a:t>
              </a:r>
              <a:r>
                <a:rPr lang="en-GB" sz="900">
                  <a:solidFill>
                    <a:schemeClr val="tx1">
                      <a:lumMod val="65000"/>
                      <a:lumOff val="35000"/>
                    </a:schemeClr>
                  </a:solidFill>
                </a:rPr>
                <a:t>Offshore wind coordination</a:t>
              </a:r>
            </a:p>
          </p:txBody>
        </p:sp>
        <p:sp>
          <p:nvSpPr>
            <p:cNvPr id="195" name="Rectangle 194">
              <a:extLst>
                <a:ext uri="{FF2B5EF4-FFF2-40B4-BE49-F238E27FC236}">
                  <a16:creationId xmlns:a16="http://schemas.microsoft.com/office/drawing/2014/main" id="{B8ACE3E8-30F8-C6E3-4D05-B8B074955393}"/>
                </a:ext>
              </a:extLst>
            </p:cNvPr>
            <p:cNvSpPr/>
            <p:nvPr/>
          </p:nvSpPr>
          <p:spPr>
            <a:xfrm>
              <a:off x="10445210" y="3443942"/>
              <a:ext cx="1486865" cy="52322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lumMod val="65000"/>
                      <a:lumOff val="35000"/>
                    </a:schemeClr>
                  </a:solidFill>
                </a:rPr>
                <a:t>Gas network planning </a:t>
              </a:r>
              <a:r>
                <a:rPr lang="en-GB" sz="1000">
                  <a:solidFill>
                    <a:schemeClr val="tx1">
                      <a:lumMod val="65000"/>
                      <a:lumOff val="35000"/>
                    </a:schemeClr>
                  </a:solidFill>
                </a:rPr>
                <a:t>(GNCNR and GOAD) </a:t>
              </a:r>
            </a:p>
          </p:txBody>
        </p:sp>
        <p:sp>
          <p:nvSpPr>
            <p:cNvPr id="196" name="Rectangle 195">
              <a:extLst>
                <a:ext uri="{FF2B5EF4-FFF2-40B4-BE49-F238E27FC236}">
                  <a16:creationId xmlns:a16="http://schemas.microsoft.com/office/drawing/2014/main" id="{EA23BFF1-727B-3B9E-EF37-D69AB4AFD6AA}"/>
                </a:ext>
              </a:extLst>
            </p:cNvPr>
            <p:cNvSpPr/>
            <p:nvPr/>
          </p:nvSpPr>
          <p:spPr>
            <a:xfrm>
              <a:off x="10445210" y="4077674"/>
              <a:ext cx="1486865" cy="52322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lumMod val="65000"/>
                      <a:lumOff val="35000"/>
                    </a:schemeClr>
                  </a:solidFill>
                </a:rPr>
                <a:t>Electricity market reform (REMA)</a:t>
              </a:r>
            </a:p>
          </p:txBody>
        </p:sp>
        <p:sp>
          <p:nvSpPr>
            <p:cNvPr id="197" name="Rectangle 196">
              <a:extLst>
                <a:ext uri="{FF2B5EF4-FFF2-40B4-BE49-F238E27FC236}">
                  <a16:creationId xmlns:a16="http://schemas.microsoft.com/office/drawing/2014/main" id="{A34FBB54-E7B5-BDA4-E3F8-489DCD6BD95F}"/>
                </a:ext>
              </a:extLst>
            </p:cNvPr>
            <p:cNvSpPr/>
            <p:nvPr/>
          </p:nvSpPr>
          <p:spPr>
            <a:xfrm>
              <a:off x="10445210" y="4711406"/>
              <a:ext cx="1486865" cy="52322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lumMod val="65000"/>
                      <a:lumOff val="35000"/>
                    </a:schemeClr>
                  </a:solidFill>
                </a:rPr>
                <a:t>Connections Reform</a:t>
              </a:r>
            </a:p>
          </p:txBody>
        </p:sp>
        <p:sp>
          <p:nvSpPr>
            <p:cNvPr id="198" name="Rectangle 197">
              <a:extLst>
                <a:ext uri="{FF2B5EF4-FFF2-40B4-BE49-F238E27FC236}">
                  <a16:creationId xmlns:a16="http://schemas.microsoft.com/office/drawing/2014/main" id="{BB98CD3C-4381-6A3F-BBB7-9B92D4B18F4F}"/>
                </a:ext>
              </a:extLst>
            </p:cNvPr>
            <p:cNvSpPr/>
            <p:nvPr/>
          </p:nvSpPr>
          <p:spPr>
            <a:xfrm>
              <a:off x="10445210" y="5345138"/>
              <a:ext cx="1486865" cy="52322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lumMod val="65000"/>
                      <a:lumOff val="35000"/>
                    </a:schemeClr>
                  </a:solidFill>
                </a:rPr>
                <a:t>Marine Spatial Prioritisation Programme </a:t>
              </a:r>
            </a:p>
          </p:txBody>
        </p:sp>
        <p:sp>
          <p:nvSpPr>
            <p:cNvPr id="199" name="Rectangle 198">
              <a:extLst>
                <a:ext uri="{FF2B5EF4-FFF2-40B4-BE49-F238E27FC236}">
                  <a16:creationId xmlns:a16="http://schemas.microsoft.com/office/drawing/2014/main" id="{CA885656-D8C3-6FA6-7F80-298463D6390D}"/>
                </a:ext>
              </a:extLst>
            </p:cNvPr>
            <p:cNvSpPr/>
            <p:nvPr/>
          </p:nvSpPr>
          <p:spPr>
            <a:xfrm>
              <a:off x="10445210" y="5978870"/>
              <a:ext cx="1486865" cy="52322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lumMod val="65000"/>
                      <a:lumOff val="35000"/>
                    </a:schemeClr>
                  </a:solidFill>
                </a:rPr>
                <a:t>Crown Estate’s Whole of Seabed Programme</a:t>
              </a:r>
            </a:p>
          </p:txBody>
        </p:sp>
        <p:sp>
          <p:nvSpPr>
            <p:cNvPr id="200" name="Rectangle 199">
              <a:extLst>
                <a:ext uri="{FF2B5EF4-FFF2-40B4-BE49-F238E27FC236}">
                  <a16:creationId xmlns:a16="http://schemas.microsoft.com/office/drawing/2014/main" id="{19F36B74-52BC-9FA4-C11A-30032E1BADDD}"/>
                </a:ext>
              </a:extLst>
            </p:cNvPr>
            <p:cNvSpPr/>
            <p:nvPr/>
          </p:nvSpPr>
          <p:spPr>
            <a:xfrm>
              <a:off x="10445210" y="6612602"/>
              <a:ext cx="1486865" cy="52322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lumMod val="65000"/>
                      <a:lumOff val="35000"/>
                    </a:schemeClr>
                  </a:solidFill>
                </a:rPr>
                <a:t>Land Use Framework</a:t>
              </a:r>
            </a:p>
          </p:txBody>
        </p:sp>
      </p:grpSp>
      <p:sp>
        <p:nvSpPr>
          <p:cNvPr id="203" name="Rectangle 202">
            <a:extLst>
              <a:ext uri="{FF2B5EF4-FFF2-40B4-BE49-F238E27FC236}">
                <a16:creationId xmlns:a16="http://schemas.microsoft.com/office/drawing/2014/main" id="{DF2A275E-5A34-A6E9-4194-DCCB903757E8}"/>
              </a:ext>
            </a:extLst>
          </p:cNvPr>
          <p:cNvSpPr/>
          <p:nvPr/>
        </p:nvSpPr>
        <p:spPr>
          <a:xfrm>
            <a:off x="8041710" y="5373170"/>
            <a:ext cx="1951609" cy="118070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These are the two we need to immediately consider</a:t>
            </a:r>
          </a:p>
        </p:txBody>
      </p:sp>
      <p:cxnSp>
        <p:nvCxnSpPr>
          <p:cNvPr id="205" name="Straight Arrow Connector 204">
            <a:extLst>
              <a:ext uri="{FF2B5EF4-FFF2-40B4-BE49-F238E27FC236}">
                <a16:creationId xmlns:a16="http://schemas.microsoft.com/office/drawing/2014/main" id="{5133D402-455C-346D-53BE-0FD846249AF1}"/>
              </a:ext>
            </a:extLst>
          </p:cNvPr>
          <p:cNvCxnSpPr/>
          <p:nvPr/>
        </p:nvCxnSpPr>
        <p:spPr>
          <a:xfrm flipV="1">
            <a:off x="9006214" y="5014642"/>
            <a:ext cx="0" cy="383580"/>
          </a:xfrm>
          <a:prstGeom prst="straightConnector1">
            <a:avLst/>
          </a:prstGeom>
          <a:ln w="7620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a:extLst>
              <a:ext uri="{FF2B5EF4-FFF2-40B4-BE49-F238E27FC236}">
                <a16:creationId xmlns:a16="http://schemas.microsoft.com/office/drawing/2014/main" id="{A819DD2E-7F54-A4C9-F75F-9AC1547B3B3E}"/>
              </a:ext>
            </a:extLst>
          </p:cNvPr>
          <p:cNvCxnSpPr>
            <a:cxnSpLocks/>
            <a:stCxn id="203" idx="1"/>
          </p:cNvCxnSpPr>
          <p:nvPr/>
        </p:nvCxnSpPr>
        <p:spPr>
          <a:xfrm flipH="1">
            <a:off x="7593175" y="5963524"/>
            <a:ext cx="448535" cy="0"/>
          </a:xfrm>
          <a:prstGeom prst="straightConnector1">
            <a:avLst/>
          </a:prstGeom>
          <a:ln w="7620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544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087E5-0144-E6C4-2E72-C68F4B5FBD78}"/>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4DB0563D-2BFF-DCB2-BEBC-4C3C0BC2DDB6}"/>
              </a:ext>
            </a:extLst>
          </p:cNvPr>
          <p:cNvSpPr/>
          <p:nvPr/>
        </p:nvSpPr>
        <p:spPr>
          <a:xfrm>
            <a:off x="205615" y="1088256"/>
            <a:ext cx="3685638"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21" name="Rectangle 20">
            <a:extLst>
              <a:ext uri="{FF2B5EF4-FFF2-40B4-BE49-F238E27FC236}">
                <a16:creationId xmlns:a16="http://schemas.microsoft.com/office/drawing/2014/main" id="{A1B5DDC2-2BCB-89F3-18E4-FF01D8BED082}"/>
              </a:ext>
            </a:extLst>
          </p:cNvPr>
          <p:cNvSpPr/>
          <p:nvPr/>
        </p:nvSpPr>
        <p:spPr>
          <a:xfrm>
            <a:off x="4240257" y="1088256"/>
            <a:ext cx="3685638"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22" name="Rectangle 21">
            <a:extLst>
              <a:ext uri="{FF2B5EF4-FFF2-40B4-BE49-F238E27FC236}">
                <a16:creationId xmlns:a16="http://schemas.microsoft.com/office/drawing/2014/main" id="{27B16105-341B-2140-1D38-852ECF0AD581}"/>
              </a:ext>
            </a:extLst>
          </p:cNvPr>
          <p:cNvSpPr/>
          <p:nvPr/>
        </p:nvSpPr>
        <p:spPr>
          <a:xfrm>
            <a:off x="8245008" y="1095731"/>
            <a:ext cx="3685638"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6" name="Rectangle 5">
            <a:extLst>
              <a:ext uri="{FF2B5EF4-FFF2-40B4-BE49-F238E27FC236}">
                <a16:creationId xmlns:a16="http://schemas.microsoft.com/office/drawing/2014/main" id="{CA0EA240-5D5D-8856-B65C-2B688E76DEA1}"/>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00838B2-1A27-8DFF-1645-2FEAEB2CADEB}"/>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Regional Energy Strategic Plan(</a:t>
            </a:r>
            <a:r>
              <a:rPr lang="en-GB" sz="3600" b="1" err="1">
                <a:solidFill>
                  <a:schemeClr val="bg1"/>
                </a:solidFill>
                <a:latin typeface="Roboto" panose="02000000000000000000" pitchFamily="2" charset="0"/>
                <a:ea typeface="Roboto" panose="02000000000000000000" pitchFamily="2" charset="0"/>
                <a:cs typeface="Roboto" panose="02000000000000000000" pitchFamily="2" charset="0"/>
              </a:rPr>
              <a:t>ner</a:t>
            </a: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)s?</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green logo with text&#10;&#10;Description automatically generated">
            <a:extLst>
              <a:ext uri="{FF2B5EF4-FFF2-40B4-BE49-F238E27FC236}">
                <a16:creationId xmlns:a16="http://schemas.microsoft.com/office/drawing/2014/main" id="{163C9735-E61B-53CE-82D0-4F35F2537B4D}"/>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5" name="Rectangle 4">
            <a:extLst>
              <a:ext uri="{FF2B5EF4-FFF2-40B4-BE49-F238E27FC236}">
                <a16:creationId xmlns:a16="http://schemas.microsoft.com/office/drawing/2014/main" id="{E617955B-41F4-52D4-1C7F-B5BDBE0B1BF4}"/>
              </a:ext>
            </a:extLst>
          </p:cNvPr>
          <p:cNvSpPr/>
          <p:nvPr/>
        </p:nvSpPr>
        <p:spPr>
          <a:xfrm>
            <a:off x="205615" y="1084488"/>
            <a:ext cx="3685638" cy="2605196"/>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What?</a:t>
            </a:r>
          </a:p>
          <a:p>
            <a:r>
              <a:rPr lang="en-GB">
                <a:solidFill>
                  <a:schemeClr val="tx1"/>
                </a:solidFill>
              </a:rPr>
              <a:t>RESPs are being set up by the National Energy System Operator (NESO). They’ll develop regional energy plans through new regional ‘Strategic Boards’ – with democratic representatives from tier 1 authorities –  and be supported by working groups.</a:t>
            </a:r>
          </a:p>
        </p:txBody>
      </p:sp>
      <p:sp>
        <p:nvSpPr>
          <p:cNvPr id="13" name="Rectangle 12">
            <a:extLst>
              <a:ext uri="{FF2B5EF4-FFF2-40B4-BE49-F238E27FC236}">
                <a16:creationId xmlns:a16="http://schemas.microsoft.com/office/drawing/2014/main" id="{39556DB6-9C07-B17C-E0CC-91E77A7A53DD}"/>
              </a:ext>
            </a:extLst>
          </p:cNvPr>
          <p:cNvSpPr/>
          <p:nvPr/>
        </p:nvSpPr>
        <p:spPr>
          <a:xfrm>
            <a:off x="4241685" y="1084488"/>
            <a:ext cx="3685638" cy="2605196"/>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Why?</a:t>
            </a:r>
          </a:p>
          <a:p>
            <a:r>
              <a:rPr lang="en-GB">
                <a:solidFill>
                  <a:schemeClr val="tx1"/>
                </a:solidFill>
              </a:rPr>
              <a:t>They will help to connect councils and network companies to better coordinate regional energy planning and direct network investment for all energy vectors (i.e. not just electricity)</a:t>
            </a:r>
          </a:p>
        </p:txBody>
      </p:sp>
      <p:sp>
        <p:nvSpPr>
          <p:cNvPr id="15" name="Rectangle 14">
            <a:extLst>
              <a:ext uri="{FF2B5EF4-FFF2-40B4-BE49-F238E27FC236}">
                <a16:creationId xmlns:a16="http://schemas.microsoft.com/office/drawing/2014/main" id="{A7A0F8B7-F15C-0FDA-83CD-A3BC6BDC32AE}"/>
              </a:ext>
            </a:extLst>
          </p:cNvPr>
          <p:cNvSpPr/>
          <p:nvPr/>
        </p:nvSpPr>
        <p:spPr>
          <a:xfrm>
            <a:off x="8246436" y="1084488"/>
            <a:ext cx="3685638" cy="2605196"/>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How?</a:t>
            </a:r>
          </a:p>
          <a:p>
            <a:r>
              <a:rPr lang="en-GB">
                <a:solidFill>
                  <a:schemeClr val="tx1"/>
                </a:solidFill>
              </a:rPr>
              <a:t>We’ll play a role by:</a:t>
            </a:r>
          </a:p>
          <a:p>
            <a:pPr marL="285750" indent="-285750">
              <a:buFont typeface="Arial" panose="020B0604020202020204" pitchFamily="34" charset="0"/>
              <a:buChar char="•"/>
            </a:pPr>
            <a:r>
              <a:rPr lang="en-GB">
                <a:solidFill>
                  <a:schemeClr val="tx1"/>
                </a:solidFill>
              </a:rPr>
              <a:t>Sharing data from our local spatial and data-led plans</a:t>
            </a:r>
          </a:p>
          <a:p>
            <a:pPr marL="285750" indent="-285750">
              <a:buFont typeface="Arial" panose="020B0604020202020204" pitchFamily="34" charset="0"/>
              <a:buChar char="•"/>
            </a:pPr>
            <a:r>
              <a:rPr lang="en-GB">
                <a:solidFill>
                  <a:schemeClr val="tx1"/>
                </a:solidFill>
              </a:rPr>
              <a:t>Visioning to help us  set their regional vision and direction</a:t>
            </a:r>
          </a:p>
          <a:p>
            <a:pPr marL="285750" indent="-285750">
              <a:buFont typeface="Arial" panose="020B0604020202020204" pitchFamily="34" charset="0"/>
              <a:buChar char="•"/>
            </a:pPr>
            <a:r>
              <a:rPr lang="en-GB">
                <a:solidFill>
                  <a:schemeClr val="tx1"/>
                </a:solidFill>
              </a:rPr>
              <a:t>Decision-making through the regional Strategic Board</a:t>
            </a:r>
          </a:p>
        </p:txBody>
      </p:sp>
      <p:sp>
        <p:nvSpPr>
          <p:cNvPr id="23" name="Rectangle 22">
            <a:extLst>
              <a:ext uri="{FF2B5EF4-FFF2-40B4-BE49-F238E27FC236}">
                <a16:creationId xmlns:a16="http://schemas.microsoft.com/office/drawing/2014/main" id="{35B677F1-CD2F-C9FE-E8E4-97C908FE8BE7}"/>
              </a:ext>
            </a:extLst>
          </p:cNvPr>
          <p:cNvSpPr/>
          <p:nvPr/>
        </p:nvSpPr>
        <p:spPr>
          <a:xfrm>
            <a:off x="227841" y="3800349"/>
            <a:ext cx="11702805" cy="87212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t>The outcomes and process</a:t>
            </a:r>
            <a:r>
              <a:rPr lang="en-GB" sz="1600">
                <a:solidFill>
                  <a:schemeClr val="bg1"/>
                </a:solidFill>
              </a:rPr>
              <a:t> could benefit</a:t>
            </a:r>
            <a:r>
              <a:rPr lang="en-GB" sz="1600">
                <a:solidFill>
                  <a:schemeClr val="bg1"/>
                </a:solidFill>
                <a:latin typeface="Aptos (Body)"/>
              </a:rPr>
              <a:t> our ambitions on planning, economic growth, housing, transport, waste and net zero.</a:t>
            </a:r>
          </a:p>
          <a:p>
            <a:pPr marL="285750" indent="-285750">
              <a:buFont typeface="Arial" panose="020B0604020202020204" pitchFamily="34" charset="0"/>
              <a:buChar char="•"/>
            </a:pPr>
            <a:r>
              <a:rPr lang="en-GB" sz="1600">
                <a:solidFill>
                  <a:schemeClr val="bg1"/>
                </a:solidFill>
                <a:latin typeface="Aptos (Body)"/>
              </a:rPr>
              <a:t>It could better attract and direct investment, enable better policy, and nurture partnerships.</a:t>
            </a:r>
          </a:p>
          <a:p>
            <a:pPr marL="285750" indent="-285750">
              <a:buFont typeface="Arial" panose="020B0604020202020204" pitchFamily="34" charset="0"/>
              <a:buChar char="•"/>
            </a:pPr>
            <a:r>
              <a:rPr lang="en-GB" sz="1600">
                <a:solidFill>
                  <a:schemeClr val="bg1"/>
                </a:solidFill>
                <a:latin typeface="Aptos (Body)"/>
              </a:rPr>
              <a:t>It is an opportunity to add value and have more strategic impact on the future energy system.</a:t>
            </a:r>
          </a:p>
        </p:txBody>
      </p:sp>
      <p:grpSp>
        <p:nvGrpSpPr>
          <p:cNvPr id="28" name="Group 27">
            <a:extLst>
              <a:ext uri="{FF2B5EF4-FFF2-40B4-BE49-F238E27FC236}">
                <a16:creationId xmlns:a16="http://schemas.microsoft.com/office/drawing/2014/main" id="{4A9E9F11-EA8C-CFC4-F53C-A9BF524AD840}"/>
              </a:ext>
            </a:extLst>
          </p:cNvPr>
          <p:cNvGrpSpPr/>
          <p:nvPr/>
        </p:nvGrpSpPr>
        <p:grpSpPr>
          <a:xfrm>
            <a:off x="227841" y="5483202"/>
            <a:ext cx="11702800" cy="441651"/>
            <a:chOff x="175189" y="5630325"/>
            <a:chExt cx="6120526" cy="1007984"/>
          </a:xfrm>
          <a:solidFill>
            <a:srgbClr val="008080"/>
          </a:solidFill>
        </p:grpSpPr>
        <p:sp>
          <p:nvSpPr>
            <p:cNvPr id="26" name="Rectangle 25">
              <a:extLst>
                <a:ext uri="{FF2B5EF4-FFF2-40B4-BE49-F238E27FC236}">
                  <a16:creationId xmlns:a16="http://schemas.microsoft.com/office/drawing/2014/main" id="{9A47CC67-5F68-D78D-A26E-BA0596D39F43}"/>
                </a:ext>
              </a:extLst>
            </p:cNvPr>
            <p:cNvSpPr/>
            <p:nvPr/>
          </p:nvSpPr>
          <p:spPr>
            <a:xfrm>
              <a:off x="175189" y="5630325"/>
              <a:ext cx="5879241" cy="100798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bg1"/>
                </a:solidFill>
              </a:endParaRPr>
            </a:p>
          </p:txBody>
        </p:sp>
        <p:sp>
          <p:nvSpPr>
            <p:cNvPr id="27" name="Isosceles Triangle 26">
              <a:extLst>
                <a:ext uri="{FF2B5EF4-FFF2-40B4-BE49-F238E27FC236}">
                  <a16:creationId xmlns:a16="http://schemas.microsoft.com/office/drawing/2014/main" id="{190481E2-B083-58CC-C40E-DAE046C7E12D}"/>
                </a:ext>
              </a:extLst>
            </p:cNvPr>
            <p:cNvSpPr/>
            <p:nvPr/>
          </p:nvSpPr>
          <p:spPr>
            <a:xfrm rot="5400000">
              <a:off x="5671081" y="6013674"/>
              <a:ext cx="1007984" cy="241285"/>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cxnSp>
        <p:nvCxnSpPr>
          <p:cNvPr id="30" name="Straight Connector 29">
            <a:extLst>
              <a:ext uri="{FF2B5EF4-FFF2-40B4-BE49-F238E27FC236}">
                <a16:creationId xmlns:a16="http://schemas.microsoft.com/office/drawing/2014/main" id="{DB3BE181-09D2-7678-0888-826F0C5CD18A}"/>
              </a:ext>
            </a:extLst>
          </p:cNvPr>
          <p:cNvCxnSpPr>
            <a:cxnSpLocks/>
          </p:cNvCxnSpPr>
          <p:nvPr/>
        </p:nvCxnSpPr>
        <p:spPr>
          <a:xfrm>
            <a:off x="1665962" y="5532118"/>
            <a:ext cx="0" cy="37956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95D6FB6-0C04-7827-E8D7-89D1F2B1800A}"/>
              </a:ext>
            </a:extLst>
          </p:cNvPr>
          <p:cNvCxnSpPr>
            <a:cxnSpLocks/>
          </p:cNvCxnSpPr>
          <p:nvPr/>
        </p:nvCxnSpPr>
        <p:spPr>
          <a:xfrm>
            <a:off x="3583154" y="5532118"/>
            <a:ext cx="0" cy="37956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791431C-EDFE-437F-9C7B-50B0B376818A}"/>
              </a:ext>
            </a:extLst>
          </p:cNvPr>
          <p:cNvCxnSpPr>
            <a:cxnSpLocks/>
          </p:cNvCxnSpPr>
          <p:nvPr/>
        </p:nvCxnSpPr>
        <p:spPr>
          <a:xfrm>
            <a:off x="5372330" y="5532118"/>
            <a:ext cx="0" cy="37956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3230290-FEB4-AB5D-74CF-2585B4879646}"/>
              </a:ext>
            </a:extLst>
          </p:cNvPr>
          <p:cNvCxnSpPr>
            <a:cxnSpLocks/>
          </p:cNvCxnSpPr>
          <p:nvPr/>
        </p:nvCxnSpPr>
        <p:spPr>
          <a:xfrm>
            <a:off x="6969482" y="5532118"/>
            <a:ext cx="0" cy="37956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81644A0-E5E4-CBF5-CAAC-F4327E5FB3CE}"/>
              </a:ext>
            </a:extLst>
          </p:cNvPr>
          <p:cNvCxnSpPr>
            <a:cxnSpLocks/>
          </p:cNvCxnSpPr>
          <p:nvPr/>
        </p:nvCxnSpPr>
        <p:spPr>
          <a:xfrm>
            <a:off x="7789394" y="5532118"/>
            <a:ext cx="0" cy="37956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C3BC1B2-EDDF-05BE-9DFE-C3C8A02DF0D4}"/>
              </a:ext>
            </a:extLst>
          </p:cNvPr>
          <p:cNvCxnSpPr>
            <a:cxnSpLocks/>
          </p:cNvCxnSpPr>
          <p:nvPr/>
        </p:nvCxnSpPr>
        <p:spPr>
          <a:xfrm>
            <a:off x="8463002" y="5532118"/>
            <a:ext cx="0" cy="37956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22E0325-34AD-CFAB-BA7A-5DD531A4670A}"/>
              </a:ext>
            </a:extLst>
          </p:cNvPr>
          <p:cNvCxnSpPr>
            <a:cxnSpLocks/>
          </p:cNvCxnSpPr>
          <p:nvPr/>
        </p:nvCxnSpPr>
        <p:spPr>
          <a:xfrm>
            <a:off x="9136610" y="5532118"/>
            <a:ext cx="0" cy="37956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8A5F2D4-EEF8-CBCB-8094-2F36295D684B}"/>
              </a:ext>
            </a:extLst>
          </p:cNvPr>
          <p:cNvCxnSpPr>
            <a:cxnSpLocks/>
          </p:cNvCxnSpPr>
          <p:nvPr/>
        </p:nvCxnSpPr>
        <p:spPr>
          <a:xfrm>
            <a:off x="9810218" y="5532118"/>
            <a:ext cx="0" cy="37956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BE960245-0661-44F5-FA8C-C1BE934B36D8}"/>
              </a:ext>
            </a:extLst>
          </p:cNvPr>
          <p:cNvSpPr txBox="1"/>
          <p:nvPr/>
        </p:nvSpPr>
        <p:spPr>
          <a:xfrm>
            <a:off x="722376" y="5537232"/>
            <a:ext cx="539490" cy="307777"/>
          </a:xfrm>
          <a:prstGeom prst="rect">
            <a:avLst/>
          </a:prstGeom>
          <a:noFill/>
        </p:spPr>
        <p:txBody>
          <a:bodyPr wrap="square" rtlCol="0">
            <a:spAutoFit/>
          </a:bodyPr>
          <a:lstStyle/>
          <a:p>
            <a:r>
              <a:rPr lang="en-GB" sz="1400">
                <a:solidFill>
                  <a:schemeClr val="bg1"/>
                </a:solidFill>
              </a:rPr>
              <a:t>Q1</a:t>
            </a:r>
          </a:p>
        </p:txBody>
      </p:sp>
      <p:sp>
        <p:nvSpPr>
          <p:cNvPr id="39" name="TextBox 38">
            <a:extLst>
              <a:ext uri="{FF2B5EF4-FFF2-40B4-BE49-F238E27FC236}">
                <a16:creationId xmlns:a16="http://schemas.microsoft.com/office/drawing/2014/main" id="{77F9F989-F2B6-983A-F829-4459F4164B8C}"/>
              </a:ext>
            </a:extLst>
          </p:cNvPr>
          <p:cNvSpPr txBox="1"/>
          <p:nvPr/>
        </p:nvSpPr>
        <p:spPr>
          <a:xfrm>
            <a:off x="2437104" y="5537232"/>
            <a:ext cx="539490" cy="307777"/>
          </a:xfrm>
          <a:prstGeom prst="rect">
            <a:avLst/>
          </a:prstGeom>
          <a:noFill/>
        </p:spPr>
        <p:txBody>
          <a:bodyPr wrap="square" rtlCol="0">
            <a:spAutoFit/>
          </a:bodyPr>
          <a:lstStyle/>
          <a:p>
            <a:r>
              <a:rPr lang="en-GB" sz="1400">
                <a:solidFill>
                  <a:schemeClr val="bg1"/>
                </a:solidFill>
              </a:rPr>
              <a:t>Q2</a:t>
            </a:r>
          </a:p>
        </p:txBody>
      </p:sp>
      <p:sp>
        <p:nvSpPr>
          <p:cNvPr id="40" name="TextBox 39">
            <a:extLst>
              <a:ext uri="{FF2B5EF4-FFF2-40B4-BE49-F238E27FC236}">
                <a16:creationId xmlns:a16="http://schemas.microsoft.com/office/drawing/2014/main" id="{4DA5E246-4B6B-BED3-32E3-DE753844E8E7}"/>
              </a:ext>
            </a:extLst>
          </p:cNvPr>
          <p:cNvSpPr txBox="1"/>
          <p:nvPr/>
        </p:nvSpPr>
        <p:spPr>
          <a:xfrm>
            <a:off x="4252416" y="5537232"/>
            <a:ext cx="539490" cy="307777"/>
          </a:xfrm>
          <a:prstGeom prst="rect">
            <a:avLst/>
          </a:prstGeom>
          <a:noFill/>
        </p:spPr>
        <p:txBody>
          <a:bodyPr wrap="square" rtlCol="0">
            <a:spAutoFit/>
          </a:bodyPr>
          <a:lstStyle/>
          <a:p>
            <a:r>
              <a:rPr lang="en-GB" sz="1400">
                <a:solidFill>
                  <a:schemeClr val="bg1"/>
                </a:solidFill>
              </a:rPr>
              <a:t>Q3</a:t>
            </a:r>
          </a:p>
        </p:txBody>
      </p:sp>
      <p:sp>
        <p:nvSpPr>
          <p:cNvPr id="41" name="TextBox 40">
            <a:extLst>
              <a:ext uri="{FF2B5EF4-FFF2-40B4-BE49-F238E27FC236}">
                <a16:creationId xmlns:a16="http://schemas.microsoft.com/office/drawing/2014/main" id="{6CB23FC8-1A0D-22D1-9784-F42241E50B18}"/>
              </a:ext>
            </a:extLst>
          </p:cNvPr>
          <p:cNvSpPr txBox="1"/>
          <p:nvPr/>
        </p:nvSpPr>
        <p:spPr>
          <a:xfrm>
            <a:off x="5976288" y="5537232"/>
            <a:ext cx="539490" cy="307777"/>
          </a:xfrm>
          <a:prstGeom prst="rect">
            <a:avLst/>
          </a:prstGeom>
          <a:noFill/>
        </p:spPr>
        <p:txBody>
          <a:bodyPr wrap="square" rtlCol="0">
            <a:spAutoFit/>
          </a:bodyPr>
          <a:lstStyle/>
          <a:p>
            <a:r>
              <a:rPr lang="en-GB" sz="1400">
                <a:solidFill>
                  <a:schemeClr val="bg1"/>
                </a:solidFill>
              </a:rPr>
              <a:t>Q4</a:t>
            </a:r>
          </a:p>
        </p:txBody>
      </p:sp>
      <p:sp>
        <p:nvSpPr>
          <p:cNvPr id="42" name="TextBox 41">
            <a:extLst>
              <a:ext uri="{FF2B5EF4-FFF2-40B4-BE49-F238E27FC236}">
                <a16:creationId xmlns:a16="http://schemas.microsoft.com/office/drawing/2014/main" id="{9DF056C6-ED77-E7D8-57C3-802AE8FF2BFA}"/>
              </a:ext>
            </a:extLst>
          </p:cNvPr>
          <p:cNvSpPr txBox="1"/>
          <p:nvPr/>
        </p:nvSpPr>
        <p:spPr>
          <a:xfrm>
            <a:off x="7160664" y="5537232"/>
            <a:ext cx="539490" cy="307777"/>
          </a:xfrm>
          <a:prstGeom prst="rect">
            <a:avLst/>
          </a:prstGeom>
          <a:noFill/>
        </p:spPr>
        <p:txBody>
          <a:bodyPr wrap="square" rtlCol="0">
            <a:spAutoFit/>
          </a:bodyPr>
          <a:lstStyle/>
          <a:p>
            <a:r>
              <a:rPr lang="en-GB" sz="1400">
                <a:solidFill>
                  <a:schemeClr val="bg1"/>
                </a:solidFill>
              </a:rPr>
              <a:t>Q1</a:t>
            </a:r>
          </a:p>
        </p:txBody>
      </p:sp>
      <p:sp>
        <p:nvSpPr>
          <p:cNvPr id="43" name="TextBox 42">
            <a:extLst>
              <a:ext uri="{FF2B5EF4-FFF2-40B4-BE49-F238E27FC236}">
                <a16:creationId xmlns:a16="http://schemas.microsoft.com/office/drawing/2014/main" id="{FA458481-27BC-E3CA-9271-F0A8E36C0011}"/>
              </a:ext>
            </a:extLst>
          </p:cNvPr>
          <p:cNvSpPr txBox="1"/>
          <p:nvPr/>
        </p:nvSpPr>
        <p:spPr>
          <a:xfrm>
            <a:off x="7906128" y="5537232"/>
            <a:ext cx="539490" cy="307777"/>
          </a:xfrm>
          <a:prstGeom prst="rect">
            <a:avLst/>
          </a:prstGeom>
          <a:noFill/>
        </p:spPr>
        <p:txBody>
          <a:bodyPr wrap="square" rtlCol="0">
            <a:spAutoFit/>
          </a:bodyPr>
          <a:lstStyle/>
          <a:p>
            <a:r>
              <a:rPr lang="en-GB" sz="1400">
                <a:solidFill>
                  <a:schemeClr val="bg1"/>
                </a:solidFill>
              </a:rPr>
              <a:t>Q2</a:t>
            </a:r>
          </a:p>
        </p:txBody>
      </p:sp>
      <p:sp>
        <p:nvSpPr>
          <p:cNvPr id="44" name="TextBox 43">
            <a:extLst>
              <a:ext uri="{FF2B5EF4-FFF2-40B4-BE49-F238E27FC236}">
                <a16:creationId xmlns:a16="http://schemas.microsoft.com/office/drawing/2014/main" id="{3727AFC2-BD70-9991-ACA9-9A7CC8B222EE}"/>
              </a:ext>
            </a:extLst>
          </p:cNvPr>
          <p:cNvSpPr txBox="1"/>
          <p:nvPr/>
        </p:nvSpPr>
        <p:spPr>
          <a:xfrm>
            <a:off x="8523576" y="5537232"/>
            <a:ext cx="539490" cy="307777"/>
          </a:xfrm>
          <a:prstGeom prst="rect">
            <a:avLst/>
          </a:prstGeom>
          <a:noFill/>
        </p:spPr>
        <p:txBody>
          <a:bodyPr wrap="square" rtlCol="0">
            <a:spAutoFit/>
          </a:bodyPr>
          <a:lstStyle/>
          <a:p>
            <a:r>
              <a:rPr lang="en-GB" sz="1400">
                <a:solidFill>
                  <a:schemeClr val="bg1"/>
                </a:solidFill>
              </a:rPr>
              <a:t>Q3</a:t>
            </a:r>
          </a:p>
        </p:txBody>
      </p:sp>
      <p:sp>
        <p:nvSpPr>
          <p:cNvPr id="45" name="TextBox 44">
            <a:extLst>
              <a:ext uri="{FF2B5EF4-FFF2-40B4-BE49-F238E27FC236}">
                <a16:creationId xmlns:a16="http://schemas.microsoft.com/office/drawing/2014/main" id="{7301A51F-DA16-4980-EE60-98F82C7FDC37}"/>
              </a:ext>
            </a:extLst>
          </p:cNvPr>
          <p:cNvSpPr txBox="1"/>
          <p:nvPr/>
        </p:nvSpPr>
        <p:spPr>
          <a:xfrm>
            <a:off x="9223320" y="5537232"/>
            <a:ext cx="539490" cy="307777"/>
          </a:xfrm>
          <a:prstGeom prst="rect">
            <a:avLst/>
          </a:prstGeom>
          <a:noFill/>
        </p:spPr>
        <p:txBody>
          <a:bodyPr wrap="square" rtlCol="0">
            <a:spAutoFit/>
          </a:bodyPr>
          <a:lstStyle/>
          <a:p>
            <a:r>
              <a:rPr lang="en-GB" sz="1400">
                <a:solidFill>
                  <a:schemeClr val="bg1"/>
                </a:solidFill>
              </a:rPr>
              <a:t>Q4</a:t>
            </a:r>
          </a:p>
        </p:txBody>
      </p:sp>
      <p:cxnSp>
        <p:nvCxnSpPr>
          <p:cNvPr id="47" name="Straight Arrow Connector 46">
            <a:extLst>
              <a:ext uri="{FF2B5EF4-FFF2-40B4-BE49-F238E27FC236}">
                <a16:creationId xmlns:a16="http://schemas.microsoft.com/office/drawing/2014/main" id="{06EB1D4D-BC5C-EC58-FF3A-8FA806450199}"/>
              </a:ext>
            </a:extLst>
          </p:cNvPr>
          <p:cNvCxnSpPr>
            <a:cxnSpLocks/>
          </p:cNvCxnSpPr>
          <p:nvPr/>
        </p:nvCxnSpPr>
        <p:spPr>
          <a:xfrm flipV="1">
            <a:off x="1417320" y="5806320"/>
            <a:ext cx="0" cy="301872"/>
          </a:xfrm>
          <a:prstGeom prst="straightConnector1">
            <a:avLst/>
          </a:prstGeom>
          <a:ln w="38100">
            <a:solidFill>
              <a:schemeClr val="tx1">
                <a:lumMod val="65000"/>
                <a:lumOff val="3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E139CDB1-2F8D-6BA9-DCDC-EC26C27B5C18}"/>
              </a:ext>
            </a:extLst>
          </p:cNvPr>
          <p:cNvCxnSpPr>
            <a:cxnSpLocks/>
          </p:cNvCxnSpPr>
          <p:nvPr/>
        </p:nvCxnSpPr>
        <p:spPr>
          <a:xfrm flipV="1">
            <a:off x="1880616" y="5245394"/>
            <a:ext cx="0" cy="301872"/>
          </a:xfrm>
          <a:prstGeom prst="straightConnector1">
            <a:avLst/>
          </a:prstGeom>
          <a:ln w="38100">
            <a:solidFill>
              <a:schemeClr val="tx1">
                <a:lumMod val="65000"/>
                <a:lumOff val="3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1F283937-190A-87F1-739D-D2945D60BAD2}"/>
              </a:ext>
            </a:extLst>
          </p:cNvPr>
          <p:cNvCxnSpPr>
            <a:cxnSpLocks/>
          </p:cNvCxnSpPr>
          <p:nvPr/>
        </p:nvCxnSpPr>
        <p:spPr>
          <a:xfrm flipV="1">
            <a:off x="3432048" y="5842896"/>
            <a:ext cx="0" cy="301872"/>
          </a:xfrm>
          <a:prstGeom prst="straightConnector1">
            <a:avLst/>
          </a:prstGeom>
          <a:ln w="38100">
            <a:solidFill>
              <a:schemeClr val="tx1">
                <a:lumMod val="65000"/>
                <a:lumOff val="3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A97F2314-D22A-D26A-8746-A65CB8E98DE2}"/>
              </a:ext>
            </a:extLst>
          </p:cNvPr>
          <p:cNvCxnSpPr>
            <a:cxnSpLocks/>
          </p:cNvCxnSpPr>
          <p:nvPr/>
        </p:nvCxnSpPr>
        <p:spPr>
          <a:xfrm flipV="1">
            <a:off x="5605272" y="5842896"/>
            <a:ext cx="0" cy="301872"/>
          </a:xfrm>
          <a:prstGeom prst="straightConnector1">
            <a:avLst/>
          </a:prstGeom>
          <a:ln w="38100">
            <a:solidFill>
              <a:schemeClr val="tx1">
                <a:lumMod val="65000"/>
                <a:lumOff val="3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CAE49A32-CCE5-41F8-9FC8-48A27581498C}"/>
              </a:ext>
            </a:extLst>
          </p:cNvPr>
          <p:cNvCxnSpPr>
            <a:cxnSpLocks/>
          </p:cNvCxnSpPr>
          <p:nvPr/>
        </p:nvCxnSpPr>
        <p:spPr>
          <a:xfrm flipV="1">
            <a:off x="8317992" y="5842896"/>
            <a:ext cx="0" cy="301872"/>
          </a:xfrm>
          <a:prstGeom prst="straightConnector1">
            <a:avLst/>
          </a:prstGeom>
          <a:ln w="38100">
            <a:solidFill>
              <a:schemeClr val="tx1">
                <a:lumMod val="65000"/>
                <a:lumOff val="3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3C5A4F42-BF39-BEAF-9ABB-2232E32AC8EE}"/>
              </a:ext>
            </a:extLst>
          </p:cNvPr>
          <p:cNvCxnSpPr>
            <a:cxnSpLocks/>
          </p:cNvCxnSpPr>
          <p:nvPr/>
        </p:nvCxnSpPr>
        <p:spPr>
          <a:xfrm flipV="1">
            <a:off x="9558528" y="5867280"/>
            <a:ext cx="0" cy="301872"/>
          </a:xfrm>
          <a:prstGeom prst="straightConnector1">
            <a:avLst/>
          </a:prstGeom>
          <a:ln w="38100">
            <a:solidFill>
              <a:schemeClr val="tx1">
                <a:lumMod val="65000"/>
                <a:lumOff val="3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995AFDA1-6350-E113-CB4A-CDAED1FE8AA0}"/>
              </a:ext>
            </a:extLst>
          </p:cNvPr>
          <p:cNvCxnSpPr>
            <a:cxnSpLocks/>
          </p:cNvCxnSpPr>
          <p:nvPr/>
        </p:nvCxnSpPr>
        <p:spPr>
          <a:xfrm flipV="1">
            <a:off x="4245864" y="5260634"/>
            <a:ext cx="0" cy="301872"/>
          </a:xfrm>
          <a:prstGeom prst="straightConnector1">
            <a:avLst/>
          </a:prstGeom>
          <a:ln w="38100">
            <a:solidFill>
              <a:schemeClr val="tx1">
                <a:lumMod val="65000"/>
                <a:lumOff val="3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F8F343F6-8BDB-E5B4-5577-18F63D08105D}"/>
              </a:ext>
            </a:extLst>
          </p:cNvPr>
          <p:cNvCxnSpPr>
            <a:cxnSpLocks/>
          </p:cNvCxnSpPr>
          <p:nvPr/>
        </p:nvCxnSpPr>
        <p:spPr>
          <a:xfrm flipV="1">
            <a:off x="7397496" y="5266730"/>
            <a:ext cx="0" cy="301872"/>
          </a:xfrm>
          <a:prstGeom prst="straightConnector1">
            <a:avLst/>
          </a:prstGeom>
          <a:ln w="38100">
            <a:solidFill>
              <a:schemeClr val="tx1">
                <a:lumMod val="65000"/>
                <a:lumOff val="3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AFCCB05D-FE91-5319-7F63-246E69F5DA12}"/>
              </a:ext>
            </a:extLst>
          </p:cNvPr>
          <p:cNvCxnSpPr>
            <a:cxnSpLocks/>
          </p:cNvCxnSpPr>
          <p:nvPr/>
        </p:nvCxnSpPr>
        <p:spPr>
          <a:xfrm flipV="1">
            <a:off x="8255737" y="5263682"/>
            <a:ext cx="0" cy="301872"/>
          </a:xfrm>
          <a:prstGeom prst="straightConnector1">
            <a:avLst/>
          </a:prstGeom>
          <a:ln w="38100">
            <a:solidFill>
              <a:schemeClr val="tx1">
                <a:lumMod val="65000"/>
                <a:lumOff val="3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375543A4-767F-884E-36B5-345B38DA5C86}"/>
              </a:ext>
            </a:extLst>
          </p:cNvPr>
          <p:cNvCxnSpPr>
            <a:cxnSpLocks/>
          </p:cNvCxnSpPr>
          <p:nvPr/>
        </p:nvCxnSpPr>
        <p:spPr>
          <a:xfrm flipV="1">
            <a:off x="10189464" y="5260634"/>
            <a:ext cx="0" cy="301872"/>
          </a:xfrm>
          <a:prstGeom prst="straightConnector1">
            <a:avLst/>
          </a:prstGeom>
          <a:ln w="38100">
            <a:solidFill>
              <a:schemeClr val="tx1">
                <a:lumMod val="65000"/>
                <a:lumOff val="3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B6999D9D-C445-E3D0-9C09-197E502534F2}"/>
              </a:ext>
            </a:extLst>
          </p:cNvPr>
          <p:cNvSpPr txBox="1"/>
          <p:nvPr/>
        </p:nvSpPr>
        <p:spPr>
          <a:xfrm>
            <a:off x="191265" y="5885716"/>
            <a:ext cx="937788" cy="261610"/>
          </a:xfrm>
          <a:prstGeom prst="rect">
            <a:avLst/>
          </a:prstGeom>
          <a:noFill/>
        </p:spPr>
        <p:txBody>
          <a:bodyPr wrap="square" rtlCol="0">
            <a:spAutoFit/>
          </a:bodyPr>
          <a:lstStyle/>
          <a:p>
            <a:r>
              <a:rPr lang="en-GB" sz="1100" b="1"/>
              <a:t>2025</a:t>
            </a:r>
            <a:endParaRPr lang="en-GB" b="1"/>
          </a:p>
        </p:txBody>
      </p:sp>
      <p:sp>
        <p:nvSpPr>
          <p:cNvPr id="60" name="TextBox 59">
            <a:extLst>
              <a:ext uri="{FF2B5EF4-FFF2-40B4-BE49-F238E27FC236}">
                <a16:creationId xmlns:a16="http://schemas.microsoft.com/office/drawing/2014/main" id="{80032F4C-DC85-17D4-1C96-96D2482E332C}"/>
              </a:ext>
            </a:extLst>
          </p:cNvPr>
          <p:cNvSpPr txBox="1"/>
          <p:nvPr/>
        </p:nvSpPr>
        <p:spPr>
          <a:xfrm>
            <a:off x="6973406" y="5897328"/>
            <a:ext cx="937788" cy="261610"/>
          </a:xfrm>
          <a:prstGeom prst="rect">
            <a:avLst/>
          </a:prstGeom>
          <a:noFill/>
        </p:spPr>
        <p:txBody>
          <a:bodyPr wrap="square" rtlCol="0">
            <a:spAutoFit/>
          </a:bodyPr>
          <a:lstStyle/>
          <a:p>
            <a:r>
              <a:rPr lang="en-GB" sz="1100" b="1"/>
              <a:t>2026</a:t>
            </a:r>
            <a:endParaRPr lang="en-GB" b="1"/>
          </a:p>
        </p:txBody>
      </p:sp>
      <p:sp>
        <p:nvSpPr>
          <p:cNvPr id="61" name="TextBox 60">
            <a:extLst>
              <a:ext uri="{FF2B5EF4-FFF2-40B4-BE49-F238E27FC236}">
                <a16:creationId xmlns:a16="http://schemas.microsoft.com/office/drawing/2014/main" id="{57AEF536-F237-C9B0-669B-E8B0F39F2E0A}"/>
              </a:ext>
            </a:extLst>
          </p:cNvPr>
          <p:cNvSpPr txBox="1"/>
          <p:nvPr/>
        </p:nvSpPr>
        <p:spPr>
          <a:xfrm>
            <a:off x="9781756" y="5881315"/>
            <a:ext cx="937788" cy="261610"/>
          </a:xfrm>
          <a:prstGeom prst="rect">
            <a:avLst/>
          </a:prstGeom>
          <a:noFill/>
        </p:spPr>
        <p:txBody>
          <a:bodyPr wrap="square" rtlCol="0">
            <a:spAutoFit/>
          </a:bodyPr>
          <a:lstStyle/>
          <a:p>
            <a:r>
              <a:rPr lang="en-GB" sz="1100" b="1"/>
              <a:t>2027</a:t>
            </a:r>
            <a:endParaRPr lang="en-GB" b="1"/>
          </a:p>
        </p:txBody>
      </p:sp>
      <p:sp>
        <p:nvSpPr>
          <p:cNvPr id="62" name="TextBox 61">
            <a:extLst>
              <a:ext uri="{FF2B5EF4-FFF2-40B4-BE49-F238E27FC236}">
                <a16:creationId xmlns:a16="http://schemas.microsoft.com/office/drawing/2014/main" id="{63BA3D33-B1E3-5A78-8AB4-8FD126DA8F4E}"/>
              </a:ext>
            </a:extLst>
          </p:cNvPr>
          <p:cNvSpPr txBox="1"/>
          <p:nvPr/>
        </p:nvSpPr>
        <p:spPr>
          <a:xfrm>
            <a:off x="403366" y="6134165"/>
            <a:ext cx="2038058" cy="461665"/>
          </a:xfrm>
          <a:prstGeom prst="rect">
            <a:avLst/>
          </a:prstGeom>
          <a:noFill/>
        </p:spPr>
        <p:txBody>
          <a:bodyPr wrap="square" rtlCol="0">
            <a:spAutoFit/>
          </a:bodyPr>
          <a:lstStyle/>
          <a:p>
            <a:pPr algn="ctr"/>
            <a:r>
              <a:rPr lang="en-GB" sz="1200"/>
              <a:t>Ofgem RESP </a:t>
            </a:r>
          </a:p>
          <a:p>
            <a:pPr algn="ctr"/>
            <a:r>
              <a:rPr lang="en-GB" sz="1200"/>
              <a:t>consultation outcome</a:t>
            </a:r>
          </a:p>
        </p:txBody>
      </p:sp>
      <p:sp>
        <p:nvSpPr>
          <p:cNvPr id="63" name="TextBox 62">
            <a:extLst>
              <a:ext uri="{FF2B5EF4-FFF2-40B4-BE49-F238E27FC236}">
                <a16:creationId xmlns:a16="http://schemas.microsoft.com/office/drawing/2014/main" id="{4B6B9E76-3545-D96A-FA95-CF416FE9F525}"/>
              </a:ext>
            </a:extLst>
          </p:cNvPr>
          <p:cNvSpPr txBox="1"/>
          <p:nvPr/>
        </p:nvSpPr>
        <p:spPr>
          <a:xfrm>
            <a:off x="2664651" y="6134164"/>
            <a:ext cx="1459064" cy="461665"/>
          </a:xfrm>
          <a:prstGeom prst="rect">
            <a:avLst/>
          </a:prstGeom>
          <a:noFill/>
        </p:spPr>
        <p:txBody>
          <a:bodyPr wrap="square" rtlCol="0">
            <a:spAutoFit/>
          </a:bodyPr>
          <a:lstStyle/>
          <a:p>
            <a:pPr algn="ctr"/>
            <a:r>
              <a:rPr lang="en-GB" sz="1200"/>
              <a:t>Regional launch events</a:t>
            </a:r>
          </a:p>
        </p:txBody>
      </p:sp>
      <p:sp>
        <p:nvSpPr>
          <p:cNvPr id="128" name="TextBox 127">
            <a:extLst>
              <a:ext uri="{FF2B5EF4-FFF2-40B4-BE49-F238E27FC236}">
                <a16:creationId xmlns:a16="http://schemas.microsoft.com/office/drawing/2014/main" id="{BE96BEDA-5353-E794-80D2-1038D196FB52}"/>
              </a:ext>
            </a:extLst>
          </p:cNvPr>
          <p:cNvSpPr txBox="1"/>
          <p:nvPr/>
        </p:nvSpPr>
        <p:spPr>
          <a:xfrm>
            <a:off x="4888992" y="6134163"/>
            <a:ext cx="1459064" cy="461665"/>
          </a:xfrm>
          <a:prstGeom prst="rect">
            <a:avLst/>
          </a:prstGeom>
          <a:noFill/>
        </p:spPr>
        <p:txBody>
          <a:bodyPr wrap="square" rtlCol="0">
            <a:spAutoFit/>
          </a:bodyPr>
          <a:lstStyle/>
          <a:p>
            <a:pPr algn="ctr"/>
            <a:r>
              <a:rPr lang="en-GB" sz="1200"/>
              <a:t>Methodology consultation</a:t>
            </a:r>
          </a:p>
        </p:txBody>
      </p:sp>
      <p:sp>
        <p:nvSpPr>
          <p:cNvPr id="129" name="TextBox 128">
            <a:extLst>
              <a:ext uri="{FF2B5EF4-FFF2-40B4-BE49-F238E27FC236}">
                <a16:creationId xmlns:a16="http://schemas.microsoft.com/office/drawing/2014/main" id="{B20D7236-91E5-455C-8416-879E396A63D3}"/>
              </a:ext>
            </a:extLst>
          </p:cNvPr>
          <p:cNvSpPr txBox="1"/>
          <p:nvPr/>
        </p:nvSpPr>
        <p:spPr>
          <a:xfrm>
            <a:off x="7575149" y="6143398"/>
            <a:ext cx="1459064" cy="461665"/>
          </a:xfrm>
          <a:prstGeom prst="rect">
            <a:avLst/>
          </a:prstGeom>
          <a:noFill/>
        </p:spPr>
        <p:txBody>
          <a:bodyPr wrap="square" rtlCol="0">
            <a:spAutoFit/>
          </a:bodyPr>
          <a:lstStyle/>
          <a:p>
            <a:pPr algn="ctr"/>
            <a:r>
              <a:rPr lang="en-GB" sz="1200"/>
              <a:t>Draft SSEP consultation</a:t>
            </a:r>
          </a:p>
        </p:txBody>
      </p:sp>
      <p:sp>
        <p:nvSpPr>
          <p:cNvPr id="131" name="TextBox 130">
            <a:extLst>
              <a:ext uri="{FF2B5EF4-FFF2-40B4-BE49-F238E27FC236}">
                <a16:creationId xmlns:a16="http://schemas.microsoft.com/office/drawing/2014/main" id="{38650D5E-F39D-DA04-6BD9-68502EEEEBBE}"/>
              </a:ext>
            </a:extLst>
          </p:cNvPr>
          <p:cNvSpPr txBox="1"/>
          <p:nvPr/>
        </p:nvSpPr>
        <p:spPr>
          <a:xfrm>
            <a:off x="8838232" y="6168174"/>
            <a:ext cx="1459064" cy="461665"/>
          </a:xfrm>
          <a:prstGeom prst="rect">
            <a:avLst/>
          </a:prstGeom>
          <a:noFill/>
        </p:spPr>
        <p:txBody>
          <a:bodyPr wrap="square" rtlCol="0">
            <a:spAutoFit/>
          </a:bodyPr>
          <a:lstStyle/>
          <a:p>
            <a:pPr algn="ctr"/>
            <a:r>
              <a:rPr lang="en-GB" sz="1200"/>
              <a:t>SSEP </a:t>
            </a:r>
          </a:p>
          <a:p>
            <a:pPr algn="ctr"/>
            <a:r>
              <a:rPr lang="en-GB" sz="1200"/>
              <a:t>publication</a:t>
            </a:r>
          </a:p>
        </p:txBody>
      </p:sp>
      <p:sp>
        <p:nvSpPr>
          <p:cNvPr id="132" name="TextBox 131">
            <a:extLst>
              <a:ext uri="{FF2B5EF4-FFF2-40B4-BE49-F238E27FC236}">
                <a16:creationId xmlns:a16="http://schemas.microsoft.com/office/drawing/2014/main" id="{EED7EFF1-3A83-A476-5D41-C8D0EA6976E2}"/>
              </a:ext>
            </a:extLst>
          </p:cNvPr>
          <p:cNvSpPr txBox="1"/>
          <p:nvPr/>
        </p:nvSpPr>
        <p:spPr>
          <a:xfrm>
            <a:off x="1152834" y="4708920"/>
            <a:ext cx="1511810" cy="461665"/>
          </a:xfrm>
          <a:prstGeom prst="rect">
            <a:avLst/>
          </a:prstGeom>
          <a:noFill/>
        </p:spPr>
        <p:txBody>
          <a:bodyPr wrap="square" rtlCol="0">
            <a:spAutoFit/>
          </a:bodyPr>
          <a:lstStyle/>
          <a:p>
            <a:pPr algn="ctr"/>
            <a:r>
              <a:rPr lang="en-GB" sz="1200"/>
              <a:t>Regional forums established</a:t>
            </a:r>
          </a:p>
        </p:txBody>
      </p:sp>
      <p:sp>
        <p:nvSpPr>
          <p:cNvPr id="133" name="TextBox 132">
            <a:extLst>
              <a:ext uri="{FF2B5EF4-FFF2-40B4-BE49-F238E27FC236}">
                <a16:creationId xmlns:a16="http://schemas.microsoft.com/office/drawing/2014/main" id="{F86232E4-BC55-A415-1C6B-33161C3F1ED1}"/>
              </a:ext>
            </a:extLst>
          </p:cNvPr>
          <p:cNvSpPr txBox="1"/>
          <p:nvPr/>
        </p:nvSpPr>
        <p:spPr>
          <a:xfrm>
            <a:off x="3428935" y="4752120"/>
            <a:ext cx="1655420" cy="461665"/>
          </a:xfrm>
          <a:prstGeom prst="rect">
            <a:avLst/>
          </a:prstGeom>
          <a:noFill/>
        </p:spPr>
        <p:txBody>
          <a:bodyPr wrap="square" rtlCol="0">
            <a:spAutoFit/>
          </a:bodyPr>
          <a:lstStyle/>
          <a:p>
            <a:pPr algn="ctr"/>
            <a:r>
              <a:rPr lang="en-GB" sz="1200"/>
              <a:t>Transitional pathway consultation</a:t>
            </a:r>
          </a:p>
        </p:txBody>
      </p:sp>
      <p:sp>
        <p:nvSpPr>
          <p:cNvPr id="134" name="TextBox 133">
            <a:extLst>
              <a:ext uri="{FF2B5EF4-FFF2-40B4-BE49-F238E27FC236}">
                <a16:creationId xmlns:a16="http://schemas.microsoft.com/office/drawing/2014/main" id="{AC52AEF4-54BA-F9B9-389C-C517508D437C}"/>
              </a:ext>
            </a:extLst>
          </p:cNvPr>
          <p:cNvSpPr txBox="1"/>
          <p:nvPr/>
        </p:nvSpPr>
        <p:spPr>
          <a:xfrm>
            <a:off x="6388437" y="4758887"/>
            <a:ext cx="1655420" cy="461665"/>
          </a:xfrm>
          <a:prstGeom prst="rect">
            <a:avLst/>
          </a:prstGeom>
          <a:noFill/>
        </p:spPr>
        <p:txBody>
          <a:bodyPr wrap="square" rtlCol="0">
            <a:spAutoFit/>
          </a:bodyPr>
          <a:lstStyle/>
          <a:p>
            <a:pPr algn="ctr"/>
            <a:r>
              <a:rPr lang="en-GB" sz="1200"/>
              <a:t>Transitional </a:t>
            </a:r>
          </a:p>
          <a:p>
            <a:pPr algn="ctr"/>
            <a:r>
              <a:rPr lang="en-GB" sz="1200"/>
              <a:t>output published</a:t>
            </a:r>
          </a:p>
        </p:txBody>
      </p:sp>
      <p:sp>
        <p:nvSpPr>
          <p:cNvPr id="135" name="TextBox 134">
            <a:extLst>
              <a:ext uri="{FF2B5EF4-FFF2-40B4-BE49-F238E27FC236}">
                <a16:creationId xmlns:a16="http://schemas.microsoft.com/office/drawing/2014/main" id="{46B703EF-F20B-6248-89A3-DA302BC6C940}"/>
              </a:ext>
            </a:extLst>
          </p:cNvPr>
          <p:cNvSpPr txBox="1"/>
          <p:nvPr/>
        </p:nvSpPr>
        <p:spPr>
          <a:xfrm>
            <a:off x="7794477" y="4758202"/>
            <a:ext cx="1267388" cy="461665"/>
          </a:xfrm>
          <a:prstGeom prst="rect">
            <a:avLst/>
          </a:prstGeom>
          <a:noFill/>
        </p:spPr>
        <p:txBody>
          <a:bodyPr wrap="square" rtlCol="0">
            <a:spAutoFit/>
          </a:bodyPr>
          <a:lstStyle/>
          <a:p>
            <a:pPr algn="ctr"/>
            <a:r>
              <a:rPr lang="en-GB" sz="1200"/>
              <a:t>Regional Boards established</a:t>
            </a:r>
          </a:p>
        </p:txBody>
      </p:sp>
      <p:sp>
        <p:nvSpPr>
          <p:cNvPr id="136" name="TextBox 135">
            <a:extLst>
              <a:ext uri="{FF2B5EF4-FFF2-40B4-BE49-F238E27FC236}">
                <a16:creationId xmlns:a16="http://schemas.microsoft.com/office/drawing/2014/main" id="{7A8D2DEB-3A2B-1DE2-201A-E5F8C287E72C}"/>
              </a:ext>
            </a:extLst>
          </p:cNvPr>
          <p:cNvSpPr txBox="1"/>
          <p:nvPr/>
        </p:nvSpPr>
        <p:spPr>
          <a:xfrm>
            <a:off x="9546534" y="4772187"/>
            <a:ext cx="1267388" cy="461665"/>
          </a:xfrm>
          <a:prstGeom prst="rect">
            <a:avLst/>
          </a:prstGeom>
          <a:noFill/>
        </p:spPr>
        <p:txBody>
          <a:bodyPr wrap="square" rtlCol="0">
            <a:spAutoFit/>
          </a:bodyPr>
          <a:lstStyle/>
          <a:p>
            <a:pPr algn="ctr"/>
            <a:r>
              <a:rPr lang="en-GB" sz="1200"/>
              <a:t>RESP publication</a:t>
            </a:r>
          </a:p>
        </p:txBody>
      </p:sp>
      <p:sp>
        <p:nvSpPr>
          <p:cNvPr id="141" name="TextBox 140">
            <a:extLst>
              <a:ext uri="{FF2B5EF4-FFF2-40B4-BE49-F238E27FC236}">
                <a16:creationId xmlns:a16="http://schemas.microsoft.com/office/drawing/2014/main" id="{00A01BB1-165A-3288-C879-08F33F095EC9}"/>
              </a:ext>
            </a:extLst>
          </p:cNvPr>
          <p:cNvSpPr txBox="1"/>
          <p:nvPr/>
        </p:nvSpPr>
        <p:spPr>
          <a:xfrm>
            <a:off x="220621" y="4715219"/>
            <a:ext cx="932213" cy="369332"/>
          </a:xfrm>
          <a:prstGeom prst="rect">
            <a:avLst/>
          </a:prstGeom>
          <a:noFill/>
        </p:spPr>
        <p:txBody>
          <a:bodyPr wrap="square">
            <a:spAutoFit/>
          </a:bodyPr>
          <a:lstStyle/>
          <a:p>
            <a:r>
              <a:rPr lang="en-GB" b="1">
                <a:solidFill>
                  <a:srgbClr val="008080"/>
                </a:solidFill>
              </a:rPr>
              <a:t>When?</a:t>
            </a:r>
          </a:p>
        </p:txBody>
      </p:sp>
    </p:spTree>
    <p:extLst>
      <p:ext uri="{BB962C8B-B14F-4D97-AF65-F5344CB8AC3E}">
        <p14:creationId xmlns:p14="http://schemas.microsoft.com/office/powerpoint/2010/main" val="37852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257BD-D61D-BA16-C01D-0AB9AF2AB4C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1CA4EA6-E1B2-AE11-F67A-0A889F6A3757}"/>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08F41FD-4054-C7DB-D3A0-955BC3FA9789}"/>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do we prepare for the RESP?</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green logo with text&#10;&#10;Description automatically generated">
            <a:extLst>
              <a:ext uri="{FF2B5EF4-FFF2-40B4-BE49-F238E27FC236}">
                <a16:creationId xmlns:a16="http://schemas.microsoft.com/office/drawing/2014/main" id="{D4F16231-81C1-0639-B00D-FFFD8D653751}"/>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20" name="Rectangle 19">
            <a:extLst>
              <a:ext uri="{FF2B5EF4-FFF2-40B4-BE49-F238E27FC236}">
                <a16:creationId xmlns:a16="http://schemas.microsoft.com/office/drawing/2014/main" id="{0B746B71-6A24-8C46-A722-575922017E43}"/>
              </a:ext>
            </a:extLst>
          </p:cNvPr>
          <p:cNvSpPr/>
          <p:nvPr/>
        </p:nvSpPr>
        <p:spPr>
          <a:xfrm>
            <a:off x="148347" y="1494656"/>
            <a:ext cx="2307482"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21" name="Rectangle 20">
            <a:extLst>
              <a:ext uri="{FF2B5EF4-FFF2-40B4-BE49-F238E27FC236}">
                <a16:creationId xmlns:a16="http://schemas.microsoft.com/office/drawing/2014/main" id="{F0DFED15-2213-2931-0720-CCD7E032091D}"/>
              </a:ext>
            </a:extLst>
          </p:cNvPr>
          <p:cNvSpPr/>
          <p:nvPr/>
        </p:nvSpPr>
        <p:spPr>
          <a:xfrm>
            <a:off x="2548950" y="1494656"/>
            <a:ext cx="2307482"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22" name="Rectangle 21">
            <a:extLst>
              <a:ext uri="{FF2B5EF4-FFF2-40B4-BE49-F238E27FC236}">
                <a16:creationId xmlns:a16="http://schemas.microsoft.com/office/drawing/2014/main" id="{13C29170-5279-7AD8-4428-3044CAD9D7B3}"/>
              </a:ext>
            </a:extLst>
          </p:cNvPr>
          <p:cNvSpPr/>
          <p:nvPr/>
        </p:nvSpPr>
        <p:spPr>
          <a:xfrm>
            <a:off x="4931767" y="1502131"/>
            <a:ext cx="2307482"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5" name="Rectangle 4">
            <a:extLst>
              <a:ext uri="{FF2B5EF4-FFF2-40B4-BE49-F238E27FC236}">
                <a16:creationId xmlns:a16="http://schemas.microsoft.com/office/drawing/2014/main" id="{DFAF4B3E-9E18-306F-2796-70B1296865EE}"/>
              </a:ext>
            </a:extLst>
          </p:cNvPr>
          <p:cNvSpPr/>
          <p:nvPr/>
        </p:nvSpPr>
        <p:spPr>
          <a:xfrm>
            <a:off x="148347" y="1490888"/>
            <a:ext cx="2307482" cy="3170012"/>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1. Knowledge</a:t>
            </a:r>
          </a:p>
          <a:p>
            <a:r>
              <a:rPr lang="en-GB">
                <a:solidFill>
                  <a:schemeClr val="tx1"/>
                </a:solidFill>
              </a:rPr>
              <a:t>How do we build up knowledge amongst officers and members so that we can effectively participate (building on the scrutiny grid inquiry and subsequent member webinar)?</a:t>
            </a:r>
          </a:p>
        </p:txBody>
      </p:sp>
      <p:sp>
        <p:nvSpPr>
          <p:cNvPr id="13" name="Rectangle 12">
            <a:extLst>
              <a:ext uri="{FF2B5EF4-FFF2-40B4-BE49-F238E27FC236}">
                <a16:creationId xmlns:a16="http://schemas.microsoft.com/office/drawing/2014/main" id="{BC4897FA-1476-0825-AAC0-3451C5C21FD7}"/>
              </a:ext>
            </a:extLst>
          </p:cNvPr>
          <p:cNvSpPr/>
          <p:nvPr/>
        </p:nvSpPr>
        <p:spPr>
          <a:xfrm>
            <a:off x="2549799" y="1490888"/>
            <a:ext cx="2307482" cy="3170012"/>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2. Internal working</a:t>
            </a:r>
          </a:p>
          <a:p>
            <a:r>
              <a:rPr lang="en-GB">
                <a:solidFill>
                  <a:schemeClr val="tx1"/>
                </a:solidFill>
              </a:rPr>
              <a:t>Do we need to develop internal working groups or governance to ensure that our representatives to the RESP have the right info and can speak in a consistent voice?</a:t>
            </a:r>
          </a:p>
        </p:txBody>
      </p:sp>
      <p:sp>
        <p:nvSpPr>
          <p:cNvPr id="15" name="Rectangle 14">
            <a:extLst>
              <a:ext uri="{FF2B5EF4-FFF2-40B4-BE49-F238E27FC236}">
                <a16:creationId xmlns:a16="http://schemas.microsoft.com/office/drawing/2014/main" id="{450D8342-10C3-2E9C-4027-CFE1837C39D3}"/>
              </a:ext>
            </a:extLst>
          </p:cNvPr>
          <p:cNvSpPr/>
          <p:nvPr/>
        </p:nvSpPr>
        <p:spPr>
          <a:xfrm>
            <a:off x="4932617" y="1490888"/>
            <a:ext cx="2307482" cy="3170012"/>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3. Data sharing</a:t>
            </a:r>
          </a:p>
          <a:p>
            <a:r>
              <a:rPr lang="en-GB">
                <a:solidFill>
                  <a:schemeClr val="tx1"/>
                </a:solidFill>
              </a:rPr>
              <a:t>How should we collect and share relevant, accurate and up-to-date data to articulate and evidence our needs and aspirations on what, where and when we want energy infrastructure?</a:t>
            </a:r>
          </a:p>
        </p:txBody>
      </p:sp>
      <p:sp>
        <p:nvSpPr>
          <p:cNvPr id="9" name="Rectangle 8">
            <a:extLst>
              <a:ext uri="{FF2B5EF4-FFF2-40B4-BE49-F238E27FC236}">
                <a16:creationId xmlns:a16="http://schemas.microsoft.com/office/drawing/2014/main" id="{D6A651FD-F4B8-2DA4-3D30-593844F9CE27}"/>
              </a:ext>
            </a:extLst>
          </p:cNvPr>
          <p:cNvSpPr/>
          <p:nvPr/>
        </p:nvSpPr>
        <p:spPr>
          <a:xfrm>
            <a:off x="7312036" y="1513374"/>
            <a:ext cx="2307482"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11" name="Rectangle 10">
            <a:extLst>
              <a:ext uri="{FF2B5EF4-FFF2-40B4-BE49-F238E27FC236}">
                <a16:creationId xmlns:a16="http://schemas.microsoft.com/office/drawing/2014/main" id="{D873ACC4-219E-CCA1-C7F6-A703C0A36417}"/>
              </a:ext>
            </a:extLst>
          </p:cNvPr>
          <p:cNvSpPr/>
          <p:nvPr/>
        </p:nvSpPr>
        <p:spPr>
          <a:xfrm>
            <a:off x="7312886" y="1502131"/>
            <a:ext cx="2307482" cy="3170012"/>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4. Stakeholders</a:t>
            </a:r>
          </a:p>
          <a:p>
            <a:r>
              <a:rPr lang="en-GB">
                <a:solidFill>
                  <a:schemeClr val="tx1"/>
                </a:solidFill>
              </a:rPr>
              <a:t>How should we approach representing local stakeholders, so that we can be an effective conduit for local community, business and stakeholder views to the RESP?</a:t>
            </a:r>
          </a:p>
        </p:txBody>
      </p:sp>
      <p:sp>
        <p:nvSpPr>
          <p:cNvPr id="14" name="TextBox 13">
            <a:extLst>
              <a:ext uri="{FF2B5EF4-FFF2-40B4-BE49-F238E27FC236}">
                <a16:creationId xmlns:a16="http://schemas.microsoft.com/office/drawing/2014/main" id="{93567AE7-A3BC-DA37-C36B-68E20655E407}"/>
              </a:ext>
            </a:extLst>
          </p:cNvPr>
          <p:cNvSpPr txBox="1"/>
          <p:nvPr/>
        </p:nvSpPr>
        <p:spPr>
          <a:xfrm>
            <a:off x="124725" y="1016000"/>
            <a:ext cx="7550575" cy="400110"/>
          </a:xfrm>
          <a:prstGeom prst="rect">
            <a:avLst/>
          </a:prstGeom>
          <a:noFill/>
        </p:spPr>
        <p:txBody>
          <a:bodyPr wrap="square" rtlCol="0">
            <a:spAutoFit/>
          </a:bodyPr>
          <a:lstStyle/>
          <a:p>
            <a:r>
              <a:rPr lang="en-GB" sz="2000" b="1">
                <a:solidFill>
                  <a:srgbClr val="008080"/>
                </a:solidFill>
              </a:rPr>
              <a:t>To prepare for the RESP we’ll need to consider five things…</a:t>
            </a:r>
          </a:p>
        </p:txBody>
      </p:sp>
      <p:sp>
        <p:nvSpPr>
          <p:cNvPr id="17" name="Rectangle 16">
            <a:extLst>
              <a:ext uri="{FF2B5EF4-FFF2-40B4-BE49-F238E27FC236}">
                <a16:creationId xmlns:a16="http://schemas.microsoft.com/office/drawing/2014/main" id="{D43194C9-3E47-9883-9E8B-367535BA6D2B}"/>
              </a:ext>
            </a:extLst>
          </p:cNvPr>
          <p:cNvSpPr/>
          <p:nvPr/>
        </p:nvSpPr>
        <p:spPr>
          <a:xfrm>
            <a:off x="9691455" y="1502131"/>
            <a:ext cx="2307482"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18" name="Rectangle 17">
            <a:extLst>
              <a:ext uri="{FF2B5EF4-FFF2-40B4-BE49-F238E27FC236}">
                <a16:creationId xmlns:a16="http://schemas.microsoft.com/office/drawing/2014/main" id="{6EEFD7D4-BFD4-CB81-308C-BE3B94883A8B}"/>
              </a:ext>
            </a:extLst>
          </p:cNvPr>
          <p:cNvSpPr/>
          <p:nvPr/>
        </p:nvSpPr>
        <p:spPr>
          <a:xfrm>
            <a:off x="9692305" y="1490888"/>
            <a:ext cx="2307482" cy="3170012"/>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rPr>
              <a:t>5. Our asks</a:t>
            </a:r>
          </a:p>
          <a:p>
            <a:r>
              <a:rPr lang="en-GB">
                <a:solidFill>
                  <a:schemeClr val="tx1"/>
                </a:solidFill>
              </a:rPr>
              <a:t>Do we have yet have a clear enough vision and set of asks about what we even need or want? If not, how do we clarify such?</a:t>
            </a:r>
          </a:p>
        </p:txBody>
      </p:sp>
      <p:sp>
        <p:nvSpPr>
          <p:cNvPr id="24" name="Rectangle 23">
            <a:extLst>
              <a:ext uri="{FF2B5EF4-FFF2-40B4-BE49-F238E27FC236}">
                <a16:creationId xmlns:a16="http://schemas.microsoft.com/office/drawing/2014/main" id="{5573799C-5D30-A81F-8F93-C61A969947DC}"/>
              </a:ext>
            </a:extLst>
          </p:cNvPr>
          <p:cNvSpPr/>
          <p:nvPr/>
        </p:nvSpPr>
        <p:spPr>
          <a:xfrm>
            <a:off x="148347" y="4766456"/>
            <a:ext cx="5788637" cy="195341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The RESP may eventually provide some support with:</a:t>
            </a:r>
          </a:p>
          <a:p>
            <a:pPr marL="285750" indent="-285750">
              <a:buFont typeface="Arial" panose="020B0604020202020204" pitchFamily="34" charset="0"/>
              <a:buChar char="•"/>
            </a:pPr>
            <a:r>
              <a:rPr lang="en-GB" b="1">
                <a:solidFill>
                  <a:schemeClr val="bg1"/>
                </a:solidFill>
                <a:latin typeface="Aptos (Body)"/>
              </a:rPr>
              <a:t>Technical advice</a:t>
            </a:r>
            <a:r>
              <a:rPr lang="en-GB">
                <a:solidFill>
                  <a:schemeClr val="bg1"/>
                </a:solidFill>
                <a:latin typeface="Aptos (Body)"/>
              </a:rPr>
              <a:t> on developing local energy plans</a:t>
            </a:r>
          </a:p>
          <a:p>
            <a:pPr marL="285750" indent="-285750">
              <a:buFont typeface="Arial" panose="020B0604020202020204" pitchFamily="34" charset="0"/>
              <a:buChar char="•"/>
            </a:pPr>
            <a:r>
              <a:rPr lang="en-GB" b="1">
                <a:solidFill>
                  <a:schemeClr val="bg1"/>
                </a:solidFill>
                <a:latin typeface="Aptos (Body)"/>
              </a:rPr>
              <a:t>Coordinating plans</a:t>
            </a:r>
            <a:r>
              <a:rPr lang="en-GB">
                <a:solidFill>
                  <a:schemeClr val="bg1"/>
                </a:solidFill>
                <a:latin typeface="Aptos (Body)"/>
              </a:rPr>
              <a:t> at different scales</a:t>
            </a:r>
          </a:p>
          <a:p>
            <a:pPr marL="285750" indent="-285750">
              <a:buFont typeface="Arial" panose="020B0604020202020204" pitchFamily="34" charset="0"/>
              <a:buChar char="•"/>
            </a:pPr>
            <a:r>
              <a:rPr lang="en-GB" b="1">
                <a:solidFill>
                  <a:schemeClr val="bg1"/>
                </a:solidFill>
                <a:latin typeface="Aptos (Body)"/>
              </a:rPr>
              <a:t>Sharing good practice</a:t>
            </a:r>
          </a:p>
          <a:p>
            <a:pPr marL="285750" indent="-285750">
              <a:buFont typeface="Arial" panose="020B0604020202020204" pitchFamily="34" charset="0"/>
              <a:buChar char="•"/>
            </a:pPr>
            <a:r>
              <a:rPr lang="en-GB" b="1">
                <a:solidFill>
                  <a:schemeClr val="bg1"/>
                </a:solidFill>
                <a:latin typeface="Aptos (Body)"/>
              </a:rPr>
              <a:t>Training</a:t>
            </a:r>
            <a:r>
              <a:rPr lang="en-GB">
                <a:solidFill>
                  <a:schemeClr val="bg1"/>
                </a:solidFill>
                <a:latin typeface="Aptos (Body)"/>
              </a:rPr>
              <a:t> on the energy system</a:t>
            </a:r>
          </a:p>
          <a:p>
            <a:pPr marL="285750" indent="-285750">
              <a:buFont typeface="Arial" panose="020B0604020202020204" pitchFamily="34" charset="0"/>
              <a:buChar char="•"/>
            </a:pPr>
            <a:r>
              <a:rPr lang="en-GB" b="1">
                <a:solidFill>
                  <a:schemeClr val="bg1"/>
                </a:solidFill>
                <a:latin typeface="Aptos (Body)"/>
              </a:rPr>
              <a:t>Improving data consistency</a:t>
            </a:r>
          </a:p>
        </p:txBody>
      </p:sp>
      <p:sp>
        <p:nvSpPr>
          <p:cNvPr id="25" name="Rectangle 24">
            <a:extLst>
              <a:ext uri="{FF2B5EF4-FFF2-40B4-BE49-F238E27FC236}">
                <a16:creationId xmlns:a16="http://schemas.microsoft.com/office/drawing/2014/main" id="{BAC7B669-C6E7-13A4-A027-96BE4C05FDF0}"/>
              </a:ext>
            </a:extLst>
          </p:cNvPr>
          <p:cNvSpPr/>
          <p:nvPr/>
        </p:nvSpPr>
        <p:spPr>
          <a:xfrm>
            <a:off x="6096000" y="4766456"/>
            <a:ext cx="5902937" cy="195341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bg1"/>
                </a:solidFill>
                <a:latin typeface="Aptos (Body)"/>
              </a:rPr>
              <a:t>One way to prepare would be to start creating a Local Area Energy Plan. </a:t>
            </a:r>
            <a:r>
              <a:rPr lang="en-GB">
                <a:solidFill>
                  <a:schemeClr val="bg1"/>
                </a:solidFill>
                <a:latin typeface="Aptos (Body)"/>
              </a:rPr>
              <a:t>Some areas already have one (including BCP), and there’s a risk we’ll be less able to articulate our asks and engage strategically with RESPs and DNOs without one.</a:t>
            </a:r>
          </a:p>
          <a:p>
            <a:r>
              <a:rPr lang="en-GB" b="1">
                <a:solidFill>
                  <a:schemeClr val="bg1"/>
                </a:solidFill>
                <a:latin typeface="Aptos (Body)"/>
              </a:rPr>
              <a:t>But how can we ensure a LAEP is impactful?</a:t>
            </a:r>
          </a:p>
        </p:txBody>
      </p:sp>
    </p:spTree>
    <p:extLst>
      <p:ext uri="{BB962C8B-B14F-4D97-AF65-F5344CB8AC3E}">
        <p14:creationId xmlns:p14="http://schemas.microsoft.com/office/powerpoint/2010/main" val="93247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0CB9D-9F24-D3BF-6EFF-50B0BA5CA5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58E7645-F4D7-49F0-ECEF-055A6ABCA64A}"/>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9392F8E-C333-A164-B5EB-5578073EF61A}"/>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 is a ‘Local Area Energy Plan’?</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green logo with text&#10;&#10;Description automatically generated">
            <a:extLst>
              <a:ext uri="{FF2B5EF4-FFF2-40B4-BE49-F238E27FC236}">
                <a16:creationId xmlns:a16="http://schemas.microsoft.com/office/drawing/2014/main" id="{FFF05725-4DAD-1A07-B780-DCEAD117B36F}"/>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6" name="Rectangle 15">
            <a:extLst>
              <a:ext uri="{FF2B5EF4-FFF2-40B4-BE49-F238E27FC236}">
                <a16:creationId xmlns:a16="http://schemas.microsoft.com/office/drawing/2014/main" id="{4B6B247C-C713-4A5D-6241-78330852C800}"/>
              </a:ext>
            </a:extLst>
          </p:cNvPr>
          <p:cNvSpPr/>
          <p:nvPr/>
        </p:nvSpPr>
        <p:spPr>
          <a:xfrm>
            <a:off x="0" y="884920"/>
            <a:ext cx="3497943" cy="597307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TextBox 18">
            <a:extLst>
              <a:ext uri="{FF2B5EF4-FFF2-40B4-BE49-F238E27FC236}">
                <a16:creationId xmlns:a16="http://schemas.microsoft.com/office/drawing/2014/main" id="{B2EECA8F-012E-51C3-60E8-798A1E8B7E1A}"/>
              </a:ext>
            </a:extLst>
          </p:cNvPr>
          <p:cNvSpPr txBox="1"/>
          <p:nvPr/>
        </p:nvSpPr>
        <p:spPr>
          <a:xfrm>
            <a:off x="53403" y="909418"/>
            <a:ext cx="3444540" cy="5909310"/>
          </a:xfrm>
          <a:prstGeom prst="rect">
            <a:avLst/>
          </a:prstGeom>
          <a:noFill/>
          <a:ln>
            <a:noFill/>
          </a:ln>
        </p:spPr>
        <p:txBody>
          <a:bodyPr wrap="square">
            <a:spAutoFit/>
          </a:bodyPr>
          <a:lstStyle/>
          <a:p>
            <a:r>
              <a:rPr lang="en-GB">
                <a:solidFill>
                  <a:schemeClr val="bg1"/>
                </a:solidFill>
              </a:rPr>
              <a:t>LAEPs are spatial plans that clarify &amp; evidence </a:t>
            </a:r>
            <a:r>
              <a:rPr lang="en-GB" b="1">
                <a:solidFill>
                  <a:schemeClr val="bg1"/>
                </a:solidFill>
              </a:rPr>
              <a:t>what, where and when energy infrastructure is needed at a local scale. </a:t>
            </a:r>
          </a:p>
          <a:p>
            <a:endParaRPr lang="en-GB" b="1">
              <a:solidFill>
                <a:schemeClr val="bg1"/>
              </a:solidFill>
            </a:endParaRPr>
          </a:p>
          <a:p>
            <a:r>
              <a:rPr lang="en-GB" b="1">
                <a:solidFill>
                  <a:schemeClr val="bg1"/>
                </a:solidFill>
              </a:rPr>
              <a:t>Based on data and engagement</a:t>
            </a:r>
            <a:r>
              <a:rPr lang="en-GB">
                <a:solidFill>
                  <a:schemeClr val="bg1"/>
                </a:solidFill>
              </a:rPr>
              <a:t>, they help clarify uncertainties, opportunities, challenges on technical matters and costs to </a:t>
            </a:r>
            <a:r>
              <a:rPr lang="en-GB" b="1">
                <a:solidFill>
                  <a:schemeClr val="bg1"/>
                </a:solidFill>
              </a:rPr>
              <a:t>guide decision-making and investment.</a:t>
            </a:r>
          </a:p>
          <a:p>
            <a:endParaRPr lang="en-GB">
              <a:solidFill>
                <a:schemeClr val="bg1"/>
              </a:solidFill>
            </a:endParaRPr>
          </a:p>
          <a:p>
            <a:r>
              <a:rPr lang="en-GB" b="1">
                <a:solidFill>
                  <a:schemeClr val="bg1"/>
                </a:solidFill>
              </a:rPr>
              <a:t>They’re relatively new – </a:t>
            </a:r>
            <a:r>
              <a:rPr lang="en-GB">
                <a:solidFill>
                  <a:schemeClr val="bg1"/>
                </a:solidFill>
              </a:rPr>
              <a:t>the first was Manchester’s in 2021.</a:t>
            </a:r>
          </a:p>
          <a:p>
            <a:endParaRPr lang="en-GB">
              <a:solidFill>
                <a:schemeClr val="bg1"/>
              </a:solidFill>
            </a:endParaRPr>
          </a:p>
          <a:p>
            <a:r>
              <a:rPr lang="en-GB">
                <a:solidFill>
                  <a:schemeClr val="bg1"/>
                </a:solidFill>
              </a:rPr>
              <a:t>There’s </a:t>
            </a:r>
            <a:r>
              <a:rPr lang="en-GB" b="1">
                <a:solidFill>
                  <a:schemeClr val="bg1"/>
                </a:solidFill>
              </a:rPr>
              <a:t>no statutory requirement in England </a:t>
            </a:r>
            <a:r>
              <a:rPr lang="en-GB">
                <a:solidFill>
                  <a:schemeClr val="bg1"/>
                </a:solidFill>
              </a:rPr>
              <a:t>to produce one, </a:t>
            </a:r>
            <a:r>
              <a:rPr lang="en-GB" b="1">
                <a:solidFill>
                  <a:schemeClr val="bg1"/>
                </a:solidFill>
              </a:rPr>
              <a:t>but around 1 in 6 councils have </a:t>
            </a:r>
            <a:r>
              <a:rPr lang="en-GB">
                <a:solidFill>
                  <a:schemeClr val="bg1"/>
                </a:solidFill>
              </a:rPr>
              <a:t>– but with largely inconsistent methods and to varying levels of detail.</a:t>
            </a:r>
          </a:p>
        </p:txBody>
      </p:sp>
      <p:pic>
        <p:nvPicPr>
          <p:cNvPr id="43" name="Picture 2" descr="LAEP+ | The award winning Net Zero planning tool by Advanced Infrastructure">
            <a:extLst>
              <a:ext uri="{FF2B5EF4-FFF2-40B4-BE49-F238E27FC236}">
                <a16:creationId xmlns:a16="http://schemas.microsoft.com/office/drawing/2014/main" id="{6946EB8A-B976-F4AD-E5E3-EEC9659E2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012" y="947763"/>
            <a:ext cx="4538392" cy="315511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You've declared a climate emergency .. now what? Local Area Energy Planning  case study in Manchester">
            <a:extLst>
              <a:ext uri="{FF2B5EF4-FFF2-40B4-BE49-F238E27FC236}">
                <a16:creationId xmlns:a16="http://schemas.microsoft.com/office/drawing/2014/main" id="{24017036-FB31-C86A-92A2-9BDA75CEBF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066" y="2790372"/>
            <a:ext cx="4941705" cy="277970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79241E19-871F-3D5C-FF33-34E83F7A52D6}"/>
              </a:ext>
            </a:extLst>
          </p:cNvPr>
          <p:cNvPicPr>
            <a:picLocks noChangeAspect="1"/>
          </p:cNvPicPr>
          <p:nvPr/>
        </p:nvPicPr>
        <p:blipFill>
          <a:blip r:embed="rId6"/>
          <a:stretch>
            <a:fillRect/>
          </a:stretch>
        </p:blipFill>
        <p:spPr>
          <a:xfrm>
            <a:off x="3618552" y="1078920"/>
            <a:ext cx="2870443" cy="5456683"/>
          </a:xfrm>
          <a:prstGeom prst="rect">
            <a:avLst/>
          </a:prstGeom>
        </p:spPr>
      </p:pic>
      <p:sp>
        <p:nvSpPr>
          <p:cNvPr id="54" name="TextBox 53">
            <a:extLst>
              <a:ext uri="{FF2B5EF4-FFF2-40B4-BE49-F238E27FC236}">
                <a16:creationId xmlns:a16="http://schemas.microsoft.com/office/drawing/2014/main" id="{49E2E05C-4039-91A2-FA66-76750575FF2A}"/>
              </a:ext>
            </a:extLst>
          </p:cNvPr>
          <p:cNvSpPr txBox="1"/>
          <p:nvPr/>
        </p:nvSpPr>
        <p:spPr>
          <a:xfrm>
            <a:off x="6415315" y="5762171"/>
            <a:ext cx="5361456" cy="954107"/>
          </a:xfrm>
          <a:prstGeom prst="rect">
            <a:avLst/>
          </a:prstGeom>
          <a:noFill/>
          <a:ln>
            <a:solidFill>
              <a:srgbClr val="008080"/>
            </a:solidFill>
          </a:ln>
        </p:spPr>
        <p:txBody>
          <a:bodyPr wrap="square" rtlCol="0">
            <a:spAutoFit/>
          </a:bodyPr>
          <a:lstStyle/>
          <a:p>
            <a:pPr lvl="1"/>
            <a:r>
              <a:rPr lang="en-GB" sz="2000" b="1">
                <a:solidFill>
                  <a:srgbClr val="008080"/>
                </a:solidFill>
                <a:hlinkClick r:id="rId7">
                  <a:extLst>
                    <a:ext uri="{A12FA001-AC4F-418D-AE19-62706E023703}">
                      <ahyp:hlinkClr xmlns:ahyp="http://schemas.microsoft.com/office/drawing/2018/hyperlinkcolor" val="tx"/>
                    </a:ext>
                  </a:extLst>
                </a:hlinkClick>
              </a:rPr>
              <a:t>You can view Manchester’s LAEP here</a:t>
            </a:r>
            <a:endParaRPr lang="en-GB" sz="2000" b="1">
              <a:solidFill>
                <a:srgbClr val="008080"/>
              </a:solidFill>
            </a:endParaRPr>
          </a:p>
          <a:p>
            <a:pPr lvl="1"/>
            <a:endParaRPr lang="en-GB" b="1"/>
          </a:p>
          <a:p>
            <a:pPr lvl="1"/>
            <a:r>
              <a:rPr lang="en-GB" b="1">
                <a:solidFill>
                  <a:srgbClr val="008080"/>
                </a:solidFill>
              </a:rPr>
              <a:t>BCP’s should be available very soon</a:t>
            </a:r>
          </a:p>
        </p:txBody>
      </p:sp>
      <p:pic>
        <p:nvPicPr>
          <p:cNvPr id="56" name="Graphic 55" descr="Cursor outline">
            <a:extLst>
              <a:ext uri="{FF2B5EF4-FFF2-40B4-BE49-F238E27FC236}">
                <a16:creationId xmlns:a16="http://schemas.microsoft.com/office/drawing/2014/main" id="{1A2255EE-99D7-8CA7-51A6-E56E11A7FF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48848" y="5687644"/>
            <a:ext cx="618009" cy="618009"/>
          </a:xfrm>
          <a:prstGeom prst="rect">
            <a:avLst/>
          </a:prstGeom>
        </p:spPr>
      </p:pic>
    </p:spTree>
    <p:extLst>
      <p:ext uri="{BB962C8B-B14F-4D97-AF65-F5344CB8AC3E}">
        <p14:creationId xmlns:p14="http://schemas.microsoft.com/office/powerpoint/2010/main" val="24893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EB689-ABE3-0105-2FA6-7511ECE326B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C2BDB16-8E08-E561-393C-226CCCFCE578}"/>
              </a:ext>
            </a:extLst>
          </p:cNvPr>
          <p:cNvSpPr/>
          <p:nvPr/>
        </p:nvSpPr>
        <p:spPr>
          <a:xfrm>
            <a:off x="424121" y="2104572"/>
            <a:ext cx="3574340"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5" name="Rectangle 4">
            <a:extLst>
              <a:ext uri="{FF2B5EF4-FFF2-40B4-BE49-F238E27FC236}">
                <a16:creationId xmlns:a16="http://schemas.microsoft.com/office/drawing/2014/main" id="{7D34098D-1BC5-3BAA-5CBD-F97C0F29C4AE}"/>
              </a:ext>
            </a:extLst>
          </p:cNvPr>
          <p:cNvSpPr/>
          <p:nvPr/>
        </p:nvSpPr>
        <p:spPr>
          <a:xfrm>
            <a:off x="4317692" y="2104572"/>
            <a:ext cx="3574340"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9" name="Rectangle 8">
            <a:extLst>
              <a:ext uri="{FF2B5EF4-FFF2-40B4-BE49-F238E27FC236}">
                <a16:creationId xmlns:a16="http://schemas.microsoft.com/office/drawing/2014/main" id="{A5E5C95F-D864-117C-7788-05E2E799F646}"/>
              </a:ext>
            </a:extLst>
          </p:cNvPr>
          <p:cNvSpPr/>
          <p:nvPr/>
        </p:nvSpPr>
        <p:spPr>
          <a:xfrm>
            <a:off x="8211263" y="2104572"/>
            <a:ext cx="3574340"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10" name="Rectangle 9">
            <a:extLst>
              <a:ext uri="{FF2B5EF4-FFF2-40B4-BE49-F238E27FC236}">
                <a16:creationId xmlns:a16="http://schemas.microsoft.com/office/drawing/2014/main" id="{B3360918-1F21-4CD8-07F4-5F440BC1C0D5}"/>
              </a:ext>
            </a:extLst>
          </p:cNvPr>
          <p:cNvSpPr/>
          <p:nvPr/>
        </p:nvSpPr>
        <p:spPr>
          <a:xfrm>
            <a:off x="424121" y="4470650"/>
            <a:ext cx="3574340"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11" name="Rectangle 10">
            <a:extLst>
              <a:ext uri="{FF2B5EF4-FFF2-40B4-BE49-F238E27FC236}">
                <a16:creationId xmlns:a16="http://schemas.microsoft.com/office/drawing/2014/main" id="{DDEEFCEA-0837-7404-BB21-0F7D3E1BCAAB}"/>
              </a:ext>
            </a:extLst>
          </p:cNvPr>
          <p:cNvSpPr/>
          <p:nvPr/>
        </p:nvSpPr>
        <p:spPr>
          <a:xfrm>
            <a:off x="4317692" y="4470650"/>
            <a:ext cx="3574340"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12" name="Rectangle 11">
            <a:extLst>
              <a:ext uri="{FF2B5EF4-FFF2-40B4-BE49-F238E27FC236}">
                <a16:creationId xmlns:a16="http://schemas.microsoft.com/office/drawing/2014/main" id="{FE645B60-FEF8-2E4F-F485-AABCD349662D}"/>
              </a:ext>
            </a:extLst>
          </p:cNvPr>
          <p:cNvSpPr/>
          <p:nvPr/>
        </p:nvSpPr>
        <p:spPr>
          <a:xfrm>
            <a:off x="8211263" y="4470650"/>
            <a:ext cx="3574340" cy="314066"/>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GB">
              <a:solidFill>
                <a:schemeClr val="tx1"/>
              </a:solidFill>
            </a:endParaRPr>
          </a:p>
        </p:txBody>
      </p:sp>
      <p:sp>
        <p:nvSpPr>
          <p:cNvPr id="6" name="Rectangle 5">
            <a:extLst>
              <a:ext uri="{FF2B5EF4-FFF2-40B4-BE49-F238E27FC236}">
                <a16:creationId xmlns:a16="http://schemas.microsoft.com/office/drawing/2014/main" id="{459AF201-636A-C494-C40E-2EE99E24F6AD}"/>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9DA5E3C-06E7-55A6-6F18-B5CF4BBEEAF2}"/>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 should a LAEP </a:t>
            </a:r>
            <a:r>
              <a:rPr lang="en-GB" sz="3600" b="1" u="sng">
                <a:solidFill>
                  <a:schemeClr val="bg1"/>
                </a:solidFill>
                <a:latin typeface="Roboto" panose="02000000000000000000" pitchFamily="2" charset="0"/>
                <a:ea typeface="Roboto" panose="02000000000000000000" pitchFamily="2" charset="0"/>
                <a:cs typeface="Roboto" panose="02000000000000000000" pitchFamily="2" charset="0"/>
              </a:rPr>
              <a:t>not</a:t>
            </a:r>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 do?</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green logo with text&#10;&#10;Description automatically generated">
            <a:extLst>
              <a:ext uri="{FF2B5EF4-FFF2-40B4-BE49-F238E27FC236}">
                <a16:creationId xmlns:a16="http://schemas.microsoft.com/office/drawing/2014/main" id="{5AF4695E-9A98-4091-4BD5-438EE0C8B49E}"/>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32" name="Rectangle 31">
            <a:extLst>
              <a:ext uri="{FF2B5EF4-FFF2-40B4-BE49-F238E27FC236}">
                <a16:creationId xmlns:a16="http://schemas.microsoft.com/office/drawing/2014/main" id="{1CDD7766-EE34-5403-7EE8-85EA85D931C9}"/>
              </a:ext>
            </a:extLst>
          </p:cNvPr>
          <p:cNvSpPr/>
          <p:nvPr/>
        </p:nvSpPr>
        <p:spPr>
          <a:xfrm>
            <a:off x="409607" y="927580"/>
            <a:ext cx="11660805" cy="8241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000" b="1">
                <a:solidFill>
                  <a:srgbClr val="008080"/>
                </a:solidFill>
              </a:rPr>
              <a:t>But plans aren’t action, and many LAEPs haven’t been massively impactful to date as it’s not been clear who or what they’re for – but the emergence of the RESP can change that. We’ve been cautious to progress too fast for this reason. Many have fallen short due to:</a:t>
            </a:r>
          </a:p>
        </p:txBody>
      </p:sp>
      <p:sp>
        <p:nvSpPr>
          <p:cNvPr id="33" name="Rectangle 32">
            <a:extLst>
              <a:ext uri="{FF2B5EF4-FFF2-40B4-BE49-F238E27FC236}">
                <a16:creationId xmlns:a16="http://schemas.microsoft.com/office/drawing/2014/main" id="{9F91CAF9-DD14-916A-E538-266210151F25}"/>
              </a:ext>
            </a:extLst>
          </p:cNvPr>
          <p:cNvSpPr/>
          <p:nvPr/>
        </p:nvSpPr>
        <p:spPr>
          <a:xfrm>
            <a:off x="424121" y="2104572"/>
            <a:ext cx="3574340" cy="2176894"/>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highlight>
                  <a:srgbClr val="008080"/>
                </a:highlight>
              </a:rPr>
              <a:t>Weak delivery-focus:</a:t>
            </a:r>
            <a:r>
              <a:rPr lang="en-GB" b="1">
                <a:solidFill>
                  <a:schemeClr val="bg1"/>
                </a:solidFill>
              </a:rPr>
              <a:t> </a:t>
            </a:r>
          </a:p>
          <a:p>
            <a:r>
              <a:rPr lang="en-GB">
                <a:solidFill>
                  <a:schemeClr val="tx1"/>
                </a:solidFill>
              </a:rPr>
              <a:t>A lack of clarity on the council’s specific roles in their implementation.</a:t>
            </a:r>
          </a:p>
        </p:txBody>
      </p:sp>
      <p:sp>
        <p:nvSpPr>
          <p:cNvPr id="34" name="Rectangle 33">
            <a:extLst>
              <a:ext uri="{FF2B5EF4-FFF2-40B4-BE49-F238E27FC236}">
                <a16:creationId xmlns:a16="http://schemas.microsoft.com/office/drawing/2014/main" id="{B72C0131-1B1F-A6BA-B2FD-BFF6388A5997}"/>
              </a:ext>
            </a:extLst>
          </p:cNvPr>
          <p:cNvSpPr/>
          <p:nvPr/>
        </p:nvSpPr>
        <p:spPr>
          <a:xfrm>
            <a:off x="4317692" y="2104572"/>
            <a:ext cx="3574340" cy="2176894"/>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highlight>
                  <a:srgbClr val="008080"/>
                </a:highlight>
              </a:rPr>
              <a:t>Weak embedding:</a:t>
            </a:r>
            <a:r>
              <a:rPr lang="en-GB" b="1">
                <a:solidFill>
                  <a:schemeClr val="tx1"/>
                </a:solidFill>
              </a:rPr>
              <a:t> </a:t>
            </a:r>
          </a:p>
          <a:p>
            <a:r>
              <a:rPr lang="en-GB">
                <a:solidFill>
                  <a:schemeClr val="tx1"/>
                </a:solidFill>
              </a:rPr>
              <a:t>Disconnection from other council functions and a lack of embedding in other strategic plans, decision-making or delivery programmes. </a:t>
            </a:r>
          </a:p>
        </p:txBody>
      </p:sp>
      <p:sp>
        <p:nvSpPr>
          <p:cNvPr id="35" name="Rectangle 34">
            <a:extLst>
              <a:ext uri="{FF2B5EF4-FFF2-40B4-BE49-F238E27FC236}">
                <a16:creationId xmlns:a16="http://schemas.microsoft.com/office/drawing/2014/main" id="{734C3451-2E94-A5C1-54D3-19CEDF6B316D}"/>
              </a:ext>
            </a:extLst>
          </p:cNvPr>
          <p:cNvSpPr/>
          <p:nvPr/>
        </p:nvSpPr>
        <p:spPr>
          <a:xfrm>
            <a:off x="8211263" y="2104572"/>
            <a:ext cx="3574340" cy="2176894"/>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highlight>
                  <a:srgbClr val="008080"/>
                </a:highlight>
              </a:rPr>
              <a:t>Weak influence:</a:t>
            </a:r>
            <a:r>
              <a:rPr lang="en-GB" b="1">
                <a:solidFill>
                  <a:schemeClr val="bg1"/>
                </a:solidFill>
              </a:rPr>
              <a:t> </a:t>
            </a:r>
          </a:p>
          <a:p>
            <a:r>
              <a:rPr lang="en-GB">
                <a:solidFill>
                  <a:schemeClr val="tx1"/>
                </a:solidFill>
              </a:rPr>
              <a:t>Lack of a formal route to influence DNOs; and methodologies inconsistent with their DFESs – resulting in disconnection and duplication. </a:t>
            </a:r>
          </a:p>
        </p:txBody>
      </p:sp>
      <p:sp>
        <p:nvSpPr>
          <p:cNvPr id="36" name="Rectangle 35">
            <a:extLst>
              <a:ext uri="{FF2B5EF4-FFF2-40B4-BE49-F238E27FC236}">
                <a16:creationId xmlns:a16="http://schemas.microsoft.com/office/drawing/2014/main" id="{0AB542E3-6D5E-24A6-E4B7-776215E0EC11}"/>
              </a:ext>
            </a:extLst>
          </p:cNvPr>
          <p:cNvSpPr/>
          <p:nvPr/>
        </p:nvSpPr>
        <p:spPr>
          <a:xfrm>
            <a:off x="424121" y="4470650"/>
            <a:ext cx="3574340" cy="2176894"/>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highlight>
                  <a:srgbClr val="008080"/>
                </a:highlight>
              </a:rPr>
              <a:t>Inconsistency:</a:t>
            </a:r>
            <a:r>
              <a:rPr lang="en-GB" b="1">
                <a:solidFill>
                  <a:schemeClr val="tx1"/>
                </a:solidFill>
              </a:rPr>
              <a:t> </a:t>
            </a:r>
          </a:p>
          <a:p>
            <a:r>
              <a:rPr lang="en-GB">
                <a:solidFill>
                  <a:schemeClr val="tx1"/>
                </a:solidFill>
              </a:rPr>
              <a:t>Inconsistent methods (regarding datasets, modelling assumptions, archetypes, units and granularity) that impairs their influence, comparability, commensurability and aggregation across areas.</a:t>
            </a:r>
          </a:p>
        </p:txBody>
      </p:sp>
      <p:sp>
        <p:nvSpPr>
          <p:cNvPr id="37" name="Rectangle 36">
            <a:extLst>
              <a:ext uri="{FF2B5EF4-FFF2-40B4-BE49-F238E27FC236}">
                <a16:creationId xmlns:a16="http://schemas.microsoft.com/office/drawing/2014/main" id="{E47CDEDE-ED43-0C3A-00F8-70EBEE88FBDD}"/>
              </a:ext>
            </a:extLst>
          </p:cNvPr>
          <p:cNvSpPr/>
          <p:nvPr/>
        </p:nvSpPr>
        <p:spPr>
          <a:xfrm>
            <a:off x="4317692" y="4470650"/>
            <a:ext cx="3574340" cy="2176894"/>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highlight>
                  <a:srgbClr val="008080"/>
                </a:highlight>
              </a:rPr>
              <a:t>Imbalance: </a:t>
            </a:r>
          </a:p>
          <a:p>
            <a:r>
              <a:rPr lang="en-GB">
                <a:solidFill>
                  <a:schemeClr val="tx1"/>
                </a:solidFill>
              </a:rPr>
              <a:t>Granular detail in areas we’ve less influence over and poor steer where we do – as well as over-emphasis on forecasting &amp; modelling, rather than specifying tangible, investible opportunities.</a:t>
            </a:r>
          </a:p>
        </p:txBody>
      </p:sp>
      <p:sp>
        <p:nvSpPr>
          <p:cNvPr id="38" name="Rectangle 37">
            <a:extLst>
              <a:ext uri="{FF2B5EF4-FFF2-40B4-BE49-F238E27FC236}">
                <a16:creationId xmlns:a16="http://schemas.microsoft.com/office/drawing/2014/main" id="{CC1ED918-3FDD-7304-77D1-C04AFB219C4B}"/>
              </a:ext>
            </a:extLst>
          </p:cNvPr>
          <p:cNvSpPr/>
          <p:nvPr/>
        </p:nvSpPr>
        <p:spPr>
          <a:xfrm>
            <a:off x="8211263" y="4470650"/>
            <a:ext cx="3574340" cy="2176894"/>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bg1"/>
                </a:solidFill>
                <a:highlight>
                  <a:srgbClr val="008080"/>
                </a:highlight>
              </a:rPr>
              <a:t>Obsolescence: </a:t>
            </a:r>
          </a:p>
          <a:p>
            <a:r>
              <a:rPr lang="en-GB">
                <a:solidFill>
                  <a:schemeClr val="tx1"/>
                </a:solidFill>
              </a:rPr>
              <a:t>LAEP modelling that often quickly goes out of date – and is then expensive to replicate/iterate.</a:t>
            </a:r>
          </a:p>
        </p:txBody>
      </p:sp>
    </p:spTree>
    <p:extLst>
      <p:ext uri="{BB962C8B-B14F-4D97-AF65-F5344CB8AC3E}">
        <p14:creationId xmlns:p14="http://schemas.microsoft.com/office/powerpoint/2010/main" val="72814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B2245-E938-585D-7B3A-C94702BB497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28D720F-EE4E-FAB2-DB75-6E9A905A3A3B}"/>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73FC05A-74E6-A9FE-BEBC-22781A6D77B7}"/>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 should a LAEP do?</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descr="A green logo with text&#10;&#10;Description automatically generated">
            <a:extLst>
              <a:ext uri="{FF2B5EF4-FFF2-40B4-BE49-F238E27FC236}">
                <a16:creationId xmlns:a16="http://schemas.microsoft.com/office/drawing/2014/main" id="{25267C5C-DD99-06B5-EB54-D5C390A78B2E}"/>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27" name="Rectangle 26">
            <a:extLst>
              <a:ext uri="{FF2B5EF4-FFF2-40B4-BE49-F238E27FC236}">
                <a16:creationId xmlns:a16="http://schemas.microsoft.com/office/drawing/2014/main" id="{79860302-F650-0145-FAF2-65C0F6283B6D}"/>
              </a:ext>
            </a:extLst>
          </p:cNvPr>
          <p:cNvSpPr/>
          <p:nvPr/>
        </p:nvSpPr>
        <p:spPr>
          <a:xfrm>
            <a:off x="8249489" y="2404247"/>
            <a:ext cx="3732849" cy="4269901"/>
          </a:xfrm>
          <a:prstGeom prst="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It needs to be dynamic and agile rather than static</a:t>
            </a:r>
            <a:r>
              <a:rPr lang="en-GB">
                <a:solidFill>
                  <a:schemeClr val="tx1"/>
                </a:solidFill>
              </a:rPr>
              <a:t> – and updated something like 5 yearly at minimal cost.</a:t>
            </a:r>
          </a:p>
          <a:p>
            <a:r>
              <a:rPr lang="en-GB">
                <a:solidFill>
                  <a:schemeClr val="tx1"/>
                </a:solidFill>
              </a:rPr>
              <a:t>The most promising way to do this would be to utilise our access to ‘LENZA’, a spatial energy planning tool from SSEN which we currently have a license to. Using that would make it easier to iterate the plan, and also enable efficient data flow with SSEN to inform their DFES. (We’d also need to consider the approach for NGED).</a:t>
            </a:r>
          </a:p>
        </p:txBody>
      </p:sp>
      <p:sp>
        <p:nvSpPr>
          <p:cNvPr id="2" name="Rectangle 1">
            <a:extLst>
              <a:ext uri="{FF2B5EF4-FFF2-40B4-BE49-F238E27FC236}">
                <a16:creationId xmlns:a16="http://schemas.microsoft.com/office/drawing/2014/main" id="{CB7F3107-63A9-4ED4-0D8A-688EAA4114DD}"/>
              </a:ext>
            </a:extLst>
          </p:cNvPr>
          <p:cNvSpPr/>
          <p:nvPr/>
        </p:nvSpPr>
        <p:spPr>
          <a:xfrm>
            <a:off x="206411" y="960310"/>
            <a:ext cx="11660805" cy="8241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000" b="1">
                <a:solidFill>
                  <a:srgbClr val="008080"/>
                </a:solidFill>
              </a:rPr>
              <a:t>Given those observations, ensuring a LAEP is impactful requires considering three key things that should shape the method and format of the outputs:</a:t>
            </a:r>
          </a:p>
        </p:txBody>
      </p:sp>
      <p:sp>
        <p:nvSpPr>
          <p:cNvPr id="15" name="Rectangle 14">
            <a:extLst>
              <a:ext uri="{FF2B5EF4-FFF2-40B4-BE49-F238E27FC236}">
                <a16:creationId xmlns:a16="http://schemas.microsoft.com/office/drawing/2014/main" id="{0BD4DDCA-EB31-BD03-EB9C-B93303C7AEA8}"/>
              </a:ext>
            </a:extLst>
          </p:cNvPr>
          <p:cNvSpPr/>
          <p:nvPr/>
        </p:nvSpPr>
        <p:spPr>
          <a:xfrm>
            <a:off x="206411" y="1737895"/>
            <a:ext cx="3736100" cy="6509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1. Our sector-specific delivery roles</a:t>
            </a:r>
          </a:p>
        </p:txBody>
      </p:sp>
      <p:sp>
        <p:nvSpPr>
          <p:cNvPr id="17" name="Rectangle 16">
            <a:extLst>
              <a:ext uri="{FF2B5EF4-FFF2-40B4-BE49-F238E27FC236}">
                <a16:creationId xmlns:a16="http://schemas.microsoft.com/office/drawing/2014/main" id="{4C27894B-9670-7702-6D6A-3427CB1E6B8B}"/>
              </a:ext>
            </a:extLst>
          </p:cNvPr>
          <p:cNvSpPr/>
          <p:nvPr/>
        </p:nvSpPr>
        <p:spPr>
          <a:xfrm>
            <a:off x="4057868" y="1735158"/>
            <a:ext cx="4065081" cy="6509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2. How it will inform and add value for the RESP and DNOs</a:t>
            </a:r>
          </a:p>
        </p:txBody>
      </p:sp>
      <p:sp>
        <p:nvSpPr>
          <p:cNvPr id="18" name="Rectangle 17">
            <a:extLst>
              <a:ext uri="{FF2B5EF4-FFF2-40B4-BE49-F238E27FC236}">
                <a16:creationId xmlns:a16="http://schemas.microsoft.com/office/drawing/2014/main" id="{A6AEB715-B106-5D0A-DFDE-7BA7B034E5CC}"/>
              </a:ext>
            </a:extLst>
          </p:cNvPr>
          <p:cNvSpPr/>
          <p:nvPr/>
        </p:nvSpPr>
        <p:spPr>
          <a:xfrm>
            <a:off x="8249489" y="1735158"/>
            <a:ext cx="3736100" cy="6509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3. How it can be dynamic and agile</a:t>
            </a:r>
          </a:p>
        </p:txBody>
      </p:sp>
      <p:sp>
        <p:nvSpPr>
          <p:cNvPr id="24" name="Rectangle 23">
            <a:extLst>
              <a:ext uri="{FF2B5EF4-FFF2-40B4-BE49-F238E27FC236}">
                <a16:creationId xmlns:a16="http://schemas.microsoft.com/office/drawing/2014/main" id="{12F30A86-1477-3E34-8ABE-E9E426F66B08}"/>
              </a:ext>
            </a:extLst>
          </p:cNvPr>
          <p:cNvSpPr/>
          <p:nvPr/>
        </p:nvSpPr>
        <p:spPr>
          <a:xfrm>
            <a:off x="206411" y="2383699"/>
            <a:ext cx="3736100" cy="4290450"/>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The level of detail should fit its use for facilitating delivery – so we should spend time reflecting on our anticipated roles in delivery for specific sectors</a:t>
            </a:r>
            <a:r>
              <a:rPr lang="en-GB">
                <a:solidFill>
                  <a:schemeClr val="tx1"/>
                </a:solidFill>
              </a:rPr>
              <a:t> (e.g. in renewables, transport, industry, bioenergy, heat networks, retrofit etc.). That might consider:</a:t>
            </a:r>
          </a:p>
          <a:p>
            <a:pPr marL="285750" indent="-285750">
              <a:buFont typeface="Wingdings" panose="05000000000000000000" pitchFamily="2" charset="2"/>
              <a:buChar char="§"/>
            </a:pPr>
            <a:r>
              <a:rPr lang="en-GB" b="1">
                <a:solidFill>
                  <a:srgbClr val="008080"/>
                </a:solidFill>
              </a:rPr>
              <a:t>Direct delivery </a:t>
            </a:r>
            <a:r>
              <a:rPr lang="en-GB">
                <a:solidFill>
                  <a:schemeClr val="tx1"/>
                </a:solidFill>
              </a:rPr>
              <a:t>(e.g. on our own estate or beyond)</a:t>
            </a:r>
            <a:endParaRPr lang="en-GB" b="1">
              <a:solidFill>
                <a:srgbClr val="008080"/>
              </a:solidFill>
            </a:endParaRPr>
          </a:p>
          <a:p>
            <a:pPr marL="285750" indent="-285750">
              <a:buFont typeface="Wingdings" panose="05000000000000000000" pitchFamily="2" charset="2"/>
              <a:buChar char="§"/>
            </a:pPr>
            <a:r>
              <a:rPr lang="en-GB" b="1">
                <a:solidFill>
                  <a:srgbClr val="008080"/>
                </a:solidFill>
              </a:rPr>
              <a:t>Embedding</a:t>
            </a:r>
            <a:r>
              <a:rPr lang="en-GB">
                <a:solidFill>
                  <a:schemeClr val="tx1"/>
                </a:solidFill>
              </a:rPr>
              <a:t> in policy or delivery programmes</a:t>
            </a:r>
          </a:p>
          <a:p>
            <a:pPr marL="285750" indent="-285750">
              <a:buFont typeface="Wingdings" panose="05000000000000000000" pitchFamily="2" charset="2"/>
              <a:buChar char="§"/>
            </a:pPr>
            <a:r>
              <a:rPr lang="en-GB" b="1">
                <a:solidFill>
                  <a:srgbClr val="008080"/>
                </a:solidFill>
              </a:rPr>
              <a:t>Acting as a convenor</a:t>
            </a:r>
            <a:r>
              <a:rPr lang="en-GB">
                <a:solidFill>
                  <a:srgbClr val="008080"/>
                </a:solidFill>
              </a:rPr>
              <a:t> </a:t>
            </a:r>
            <a:r>
              <a:rPr lang="en-GB">
                <a:solidFill>
                  <a:schemeClr val="tx1"/>
                </a:solidFill>
              </a:rPr>
              <a:t>where we’ve less direct influence (e.g. industry, large-scale generation)</a:t>
            </a:r>
          </a:p>
        </p:txBody>
      </p:sp>
      <p:sp>
        <p:nvSpPr>
          <p:cNvPr id="31" name="Rectangle 30">
            <a:extLst>
              <a:ext uri="{FF2B5EF4-FFF2-40B4-BE49-F238E27FC236}">
                <a16:creationId xmlns:a16="http://schemas.microsoft.com/office/drawing/2014/main" id="{363052F7-942B-7302-D3C5-650687EE4564}"/>
              </a:ext>
            </a:extLst>
          </p:cNvPr>
          <p:cNvSpPr/>
          <p:nvPr/>
        </p:nvSpPr>
        <p:spPr>
          <a:xfrm>
            <a:off x="4057868" y="2383699"/>
            <a:ext cx="4065081" cy="4290450"/>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solidFill>
                  <a:schemeClr val="tx1"/>
                </a:solidFill>
              </a:rPr>
              <a:t>It should serve the RESP and DNOs in order to be impactful and avoid duplication, by:</a:t>
            </a:r>
          </a:p>
          <a:p>
            <a:pPr marL="342900" indent="-342900">
              <a:buClr>
                <a:srgbClr val="008080"/>
              </a:buClr>
              <a:buFont typeface="Wingdings" panose="05000000000000000000" pitchFamily="2" charset="2"/>
              <a:buChar char="§"/>
            </a:pPr>
            <a:r>
              <a:rPr lang="en-GB" sz="1700">
                <a:solidFill>
                  <a:schemeClr val="tx1"/>
                </a:solidFill>
              </a:rPr>
              <a:t>Focusing on specifying &amp; prioritising tangible investible opportunities grounded in insight/evidence, rather than yet more long-term forecasts. </a:t>
            </a:r>
          </a:p>
          <a:p>
            <a:pPr marL="342900" indent="-342900">
              <a:buClr>
                <a:srgbClr val="008080"/>
              </a:buClr>
              <a:buFont typeface="Wingdings" panose="05000000000000000000" pitchFamily="2" charset="2"/>
              <a:buChar char="§"/>
            </a:pPr>
            <a:r>
              <a:rPr lang="en-GB" sz="1700">
                <a:solidFill>
                  <a:schemeClr val="tx1"/>
                </a:solidFill>
              </a:rPr>
              <a:t>Use data repositories, modelling assumptions, archetypes, units and granularities that align with DFESs, RESPs and allow cross-area comparability &amp; aggregation.</a:t>
            </a:r>
          </a:p>
          <a:p>
            <a:pPr marL="342900" indent="-342900">
              <a:buClr>
                <a:srgbClr val="008080"/>
              </a:buClr>
              <a:buFont typeface="Wingdings" panose="05000000000000000000" pitchFamily="2" charset="2"/>
              <a:buChar char="§"/>
            </a:pPr>
            <a:r>
              <a:rPr lang="en-GB" sz="1700">
                <a:solidFill>
                  <a:schemeClr val="tx1"/>
                </a:solidFill>
              </a:rPr>
              <a:t>Clarify ambition in abstraction from grid capacity or constraint costs - to inform RESPs/DNOs on </a:t>
            </a:r>
            <a:r>
              <a:rPr lang="en-GB" sz="1700" i="1">
                <a:solidFill>
                  <a:schemeClr val="tx1"/>
                </a:solidFill>
              </a:rPr>
              <a:t>where we want timely provision of capacity</a:t>
            </a:r>
            <a:r>
              <a:rPr lang="en-GB" sz="1700">
                <a:solidFill>
                  <a:schemeClr val="tx1"/>
                </a:solidFill>
              </a:rPr>
              <a:t>.</a:t>
            </a:r>
          </a:p>
          <a:p>
            <a:endParaRPr lang="en-GB">
              <a:solidFill>
                <a:schemeClr val="tx1"/>
              </a:solidFill>
            </a:endParaRPr>
          </a:p>
        </p:txBody>
      </p:sp>
    </p:spTree>
    <p:extLst>
      <p:ext uri="{BB962C8B-B14F-4D97-AF65-F5344CB8AC3E}">
        <p14:creationId xmlns:p14="http://schemas.microsoft.com/office/powerpoint/2010/main" val="956990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2909</Words>
  <Application>Microsoft Office PowerPoint</Application>
  <PresentationFormat>Widescreen</PresentationFormat>
  <Paragraphs>263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(Body)</vt:lpstr>
      <vt:lpstr>Aptos Display</vt:lpstr>
      <vt:lpstr>Arial</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 Warom</dc:creator>
  <cp:lastModifiedBy>Carl Warom</cp:lastModifiedBy>
  <cp:revision>1</cp:revision>
  <dcterms:created xsi:type="dcterms:W3CDTF">2025-02-20T10:51:06Z</dcterms:created>
  <dcterms:modified xsi:type="dcterms:W3CDTF">2025-02-27T11:02:15Z</dcterms:modified>
</cp:coreProperties>
</file>